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24384000" cy="13716000"/>
  <p:notesSz cx="6858000" cy="9144000"/>
  <p:embeddedFontLst>
    <p:embeddedFont>
      <p:font typeface="Heebo Light"/>
      <p:regular r:id="rId44"/>
    </p:embeddedFont>
    <p:embeddedFont>
      <p:font typeface="Lexend Bold"/>
      <p:bold r:id="rId45"/>
    </p:embeddedFont>
    <p:embeddedFont>
      <p:font typeface="JejuGothic"/>
      <p:regular r:id="rId46"/>
    </p:embeddedFont>
    <p:embeddedFont>
      <p:font typeface="Lexend Regular"/>
      <p:regular r:id="rId47"/>
    </p:embeddedFont>
    <p:embeddedFont>
      <p:font typeface="Pretendard Regular"/>
      <p:regular r:id="rId48"/>
    </p:embeddedFont>
    <p:embeddedFont>
      <p:font typeface="Pretendard Bold"/>
      <p:bold r:id="rId49"/>
    </p:embeddedFont>
    <p:embeddedFont>
      <p:font typeface="Pretendard SemiBold"/>
      <p:bold r:id="rId50"/>
    </p:embeddedFont>
    <p:embeddedFont>
      <p:font typeface="THECandykissmiri"/>
      <p:regular r:id="rId51"/>
    </p:embeddedFont>
    <p:embeddedFont>
      <p:font typeface="Pretendard ExtraLight"/>
      <p:regular r:id="rId52"/>
    </p:embeddedFont>
    <p:embeddedFont>
      <p:font typeface="Pretendard Black"/>
      <p:bold r:id="rId53"/>
    </p:embeddedFont>
    <p:embeddedFont>
      <p:font typeface="Pretendard Light"/>
      <p:regular r:id="rId54"/>
    </p:embeddedFont>
    <p:embeddedFont>
      <p:font typeface="Pretendard Medium"/>
      <p:bold r:id="rId55"/>
    </p:embeddedFont>
    <p:embeddedFont>
      <p:font typeface="GangwonEduPower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1.fntdata" Type="http://schemas.openxmlformats.org/officeDocument/2006/relationships/font"/><Relationship Id="rId45" Target="fonts/font2.fntdata" Type="http://schemas.openxmlformats.org/officeDocument/2006/relationships/font"/><Relationship Id="rId46" Target="fonts/font3.fntdata" Type="http://schemas.openxmlformats.org/officeDocument/2006/relationships/font"/><Relationship Id="rId47" Target="fonts/font4.fntdata" Type="http://schemas.openxmlformats.org/officeDocument/2006/relationships/font"/><Relationship Id="rId48" Target="fonts/font5.fntdata" Type="http://schemas.openxmlformats.org/officeDocument/2006/relationships/font"/><Relationship Id="rId49" Target="fonts/font6.fntdata" Type="http://schemas.openxmlformats.org/officeDocument/2006/relationships/font"/><Relationship Id="rId5" Target="tableStyles.xml" Type="http://schemas.openxmlformats.org/officeDocument/2006/relationships/tableStyles"/><Relationship Id="rId50" Target="fonts/font7.fntdata" Type="http://schemas.openxmlformats.org/officeDocument/2006/relationships/font"/><Relationship Id="rId51" Target="fonts/font8.fntdata" Type="http://schemas.openxmlformats.org/officeDocument/2006/relationships/font"/><Relationship Id="rId52" Target="fonts/font9.fntdata" Type="http://schemas.openxmlformats.org/officeDocument/2006/relationships/font"/><Relationship Id="rId53" Target="fonts/font10.fntdata" Type="http://schemas.openxmlformats.org/officeDocument/2006/relationships/font"/><Relationship Id="rId54" Target="fonts/font11.fntdata" Type="http://schemas.openxmlformats.org/officeDocument/2006/relationships/font"/><Relationship Id="rId55" Target="fonts/font12.fntdata" Type="http://schemas.openxmlformats.org/officeDocument/2006/relationships/font"/><Relationship Id="rId56" Target="fonts/font1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54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55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62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8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89.png" Type="http://schemas.openxmlformats.org/officeDocument/2006/relationships/image"/><Relationship Id="rId6" Target="../media/Uq6T7WPkQt.mp4" Type="http://schemas.microsoft.com/office/2007/relationships/media"/><Relationship Id="rId7" Target="../media/Uq6T7WPkQt.mp4" Type="http://schemas.openxmlformats.org/officeDocument/2006/relationships/video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16" Target="../media/image26.png" Type="http://schemas.openxmlformats.org/officeDocument/2006/relationships/image"/><Relationship Id="rId17" Target="../media/image27.png" Type="http://schemas.openxmlformats.org/officeDocument/2006/relationships/image"/><Relationship Id="rId18" Target="../media/image28.png" Type="http://schemas.openxmlformats.org/officeDocument/2006/relationships/image"/><Relationship Id="rId19" Target="../media/image29.png" Type="http://schemas.openxmlformats.org/officeDocument/2006/relationships/image"/><Relationship Id="rId2" Target="../media/image4.png" Type="http://schemas.openxmlformats.org/officeDocument/2006/relationships/image"/><Relationship Id="rId20" Target="../media/image30.png" Type="http://schemas.openxmlformats.org/officeDocument/2006/relationships/image"/><Relationship Id="rId21" Target="../media/image3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743200"/>
            <a:ext cx="12700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2743200"/>
            <a:ext cx="1270000" cy="265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0726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1516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Arial"/>
              </a:rPr>
              <a:t>AIRDROP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94200" y="8432800"/>
            <a:ext cx="5422900" cy="2641600"/>
          </a:xfrm>
          <a:prstGeom prst="rect">
            <a:avLst/>
          </a:prstGeom>
        </p:spPr>
        <p:txBody>
          <a:bodyPr anchor="b" rtlCol="false" lIns="0" tIns="0" rIns="0" bIns="60960"/>
          <a:lstStyle/>
          <a:p>
            <a:pPr algn="r" lvl="0">
              <a:lnSpc>
                <a:spcPct val="91299"/>
              </a:lnSpc>
            </a:pPr>
            <a:r>
              <a:rPr lang="en" sz="3199" b="false" i="false" u="none" strike="noStrike">
                <a:solidFill>
                  <a:srgbClr val="000000"/>
                </a:solidFill>
                <a:ea typeface="Heebo Light"/>
              </a:rPr>
              <a:t>곽민석</a:t>
            </a:r>
          </a:p>
          <a:p>
            <a:pPr algn="r" lvl="0">
              <a:lnSpc>
                <a:spcPct val="91299"/>
              </a:lnSpc>
            </a:pPr>
            <a:r>
              <a:rPr lang="en" sz="3199" b="false" i="false" u="none" strike="noStrike">
                <a:solidFill>
                  <a:srgbClr val="000000"/>
                </a:solidFill>
                <a:ea typeface="Heebo Light"/>
              </a:rPr>
              <a:t>남진우</a:t>
            </a:r>
          </a:p>
          <a:p>
            <a:pPr algn="r" lvl="0">
              <a:lnSpc>
                <a:spcPct val="91299"/>
              </a:lnSpc>
            </a:pPr>
            <a:r>
              <a:rPr lang="en" sz="3199" b="false" i="false" u="none" strike="noStrike">
                <a:solidFill>
                  <a:srgbClr val="000000"/>
                </a:solidFill>
                <a:ea typeface="Heebo Light"/>
              </a:rPr>
              <a:t>변지혜</a:t>
            </a:r>
          </a:p>
          <a:p>
            <a:pPr algn="r" lvl="0">
              <a:lnSpc>
                <a:spcPct val="91299"/>
              </a:lnSpc>
            </a:pPr>
            <a:r>
              <a:rPr lang="en" sz="3199" b="false" i="false" u="none" strike="noStrike">
                <a:solidFill>
                  <a:srgbClr val="000000"/>
                </a:solidFill>
                <a:ea typeface="Heebo Light"/>
              </a:rPr>
              <a:t>안예진</a:t>
            </a:r>
          </a:p>
          <a:p>
            <a:pPr algn="r" lvl="0">
              <a:lnSpc>
                <a:spcPct val="91299"/>
              </a:lnSpc>
            </a:pPr>
            <a:r>
              <a:rPr lang="en" sz="3199" b="false" i="false" u="none" strike="noStrike">
                <a:solidFill>
                  <a:srgbClr val="000000"/>
                </a:solidFill>
                <a:ea typeface="Heebo Light"/>
              </a:rPr>
              <a:t>임준형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1981200"/>
            <a:ext cx="13576300" cy="7366000"/>
          </a:xfrm>
          <a:prstGeom prst="rect">
            <a:avLst/>
          </a:prstGeom>
        </p:spPr>
        <p:txBody>
          <a:bodyPr anchor="t" rtlCol="false" lIns="0" tIns="433494" rIns="0" bIns="0"/>
          <a:lstStyle/>
          <a:p>
            <a:pPr algn="l" lvl="0">
              <a:lnSpc>
                <a:spcPct val="83000"/>
              </a:lnSpc>
            </a:pPr>
            <a:r>
              <a:rPr lang="en" sz="17066" b="false" i="false" u="none" strike="noStrike">
                <a:solidFill>
                  <a:srgbClr val="000000"/>
                </a:solidFill>
                <a:latin typeface="Lexend Bold"/>
              </a:rPr>
              <a:t>voice</a:t>
            </a:r>
          </a:p>
          <a:p>
            <a:pPr algn="l" lvl="0">
              <a:lnSpc>
                <a:spcPct val="83000"/>
              </a:lnSpc>
            </a:pPr>
            <a:r>
              <a:rPr lang="en" sz="17066" b="false" i="false" u="none" strike="noStrike">
                <a:solidFill>
                  <a:srgbClr val="000000"/>
                </a:solidFill>
                <a:latin typeface="Lexend Bold"/>
              </a:rPr>
              <a:t>phishing</a:t>
            </a:r>
          </a:p>
          <a:p>
            <a:pPr algn="l" lvl="0">
              <a:lnSpc>
                <a:spcPct val="83000"/>
              </a:lnSpc>
            </a:pPr>
            <a:r>
              <a:rPr lang="en" sz="17066" b="false" i="false" u="none" strike="noStrike">
                <a:solidFill>
                  <a:srgbClr val="000000"/>
                </a:solidFill>
                <a:latin typeface="Lexend Bold"/>
              </a:rPr>
              <a:t>: sentice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3800" y="965200"/>
            <a:ext cx="13017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자료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p.09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81500" y="5588000"/>
            <a:ext cx="32893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단어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패턴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10500" y="5270500"/>
            <a:ext cx="1409700" cy="140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10500" y="7467600"/>
            <a:ext cx="1409700" cy="132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429000" y="7747000"/>
            <a:ext cx="42545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요청의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정당성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63800" y="9906000"/>
            <a:ext cx="52070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대화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흐름의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자연스러움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10500" y="9588500"/>
            <a:ext cx="1409700" cy="132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26800" y="5232400"/>
            <a:ext cx="9398000" cy="4800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201400" y="4330700"/>
            <a:ext cx="5054600" cy="73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보이스피싱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가능성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858000" y="8483600"/>
            <a:ext cx="6769100" cy="50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01400" y="9982200"/>
            <a:ext cx="102235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81500" y="5588000"/>
            <a:ext cx="32893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단어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패턴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10500" y="5270500"/>
            <a:ext cx="1409700" cy="140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10500" y="7467600"/>
            <a:ext cx="1409700" cy="132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429000" y="7747000"/>
            <a:ext cx="42545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요청의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정당성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63800" y="9906000"/>
            <a:ext cx="52070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대화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흐름의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자연스러움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10500" y="9588500"/>
            <a:ext cx="1409700" cy="132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64900" y="5283200"/>
            <a:ext cx="8166100" cy="6946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264900" y="4546600"/>
            <a:ext cx="5054600" cy="73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요구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정상대화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858000" y="8483600"/>
            <a:ext cx="67691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63800" y="4064000"/>
            <a:ext cx="4737100" cy="96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5474" b="false" i="false" u="none" strike="noStrike">
                <a:solidFill>
                  <a:srgbClr val="000000"/>
                </a:solidFill>
                <a:ea typeface="Pretendard Bold"/>
              </a:rPr>
              <a:t>생성된</a:t>
            </a:r>
            <a:r>
              <a:rPr lang="en-US" sz="5474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74" b="false" i="false" u="none" strike="noStrike">
                <a:solidFill>
                  <a:srgbClr val="000000"/>
                </a:solidFill>
                <a:ea typeface="Pretendard Bold"/>
              </a:rPr>
              <a:t>대화</a:t>
            </a:r>
            <a:r>
              <a:rPr lang="en-US" sz="5474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474" b="false" i="false" u="none" strike="noStrike">
                <a:solidFill>
                  <a:srgbClr val="000000"/>
                </a:solidFill>
                <a:ea typeface="Pretendard Bold"/>
              </a:rPr>
              <a:t>예시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34100" y="5486400"/>
            <a:ext cx="14135100" cy="2286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01" b="true" i="false" u="none" strike="noStrike">
                <a:solidFill>
                  <a:srgbClr val="000000"/>
                </a:solidFill>
                <a:latin typeface="Pretendard Regular"/>
              </a:rPr>
              <a:t>. . .</a:t>
            </a:r>
          </a:p>
          <a:p>
            <a:pPr algn="ctr" lvl="0">
              <a:lnSpc>
                <a:spcPct val="116199"/>
              </a:lnSpc>
            </a:pP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A :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좋아요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그리고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장소가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바뀐다고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들었는데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어디로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변경됐나요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
B :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이번에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스튜디오가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바뀌어서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도심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쪽으로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옮겼어요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촬영장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주소는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서울특별시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중구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세종대로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110-4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
A :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아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그래요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알겠습니다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주말에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뵙도록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하겠습니다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" sz="2601" b="true" i="false" u="none" strike="noStrike">
                <a:solidFill>
                  <a:srgbClr val="000000"/>
                </a:solidFill>
                <a:latin typeface="Pretendard Regular"/>
              </a:rPr>
              <a:t>. . .
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2900" y="6388100"/>
            <a:ext cx="2006600" cy="73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true" i="false" u="none" strike="noStrike">
                <a:solidFill>
                  <a:srgbClr val="000000"/>
                </a:solidFill>
                <a:ea typeface="Pretendard Regular"/>
              </a:rPr>
              <a:t>정상대화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82900" y="9550400"/>
            <a:ext cx="2006600" cy="73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true" i="false" u="none" strike="noStrike">
                <a:solidFill>
                  <a:srgbClr val="000000"/>
                </a:solidFill>
                <a:ea typeface="Pretendard Regular"/>
              </a:rPr>
              <a:t>피싱대화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4100" y="7734300"/>
            <a:ext cx="14135100" cy="457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601" b="true" i="false" u="none" strike="noStrike">
                <a:solidFill>
                  <a:srgbClr val="000000"/>
                </a:solidFill>
                <a:latin typeface="Pretendard Regular"/>
              </a:rPr>
              <a:t>. . .</a:t>
            </a:r>
          </a:p>
          <a:p>
            <a:pPr algn="ctr" lvl="0">
              <a:lnSpc>
                <a:spcPct val="116199"/>
              </a:lnSpc>
            </a:pP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A :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알겠습니다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서버와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대상인가요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
B: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서버와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데이터는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목록에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
A :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어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잠깐만요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확인하면서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말씀드릴게요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
B : ip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대역이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어떻게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되죠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지금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모니터링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중이라서요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확인이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안되는데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
A : 10 23 45 67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연결될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겁니다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
B :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이메일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없이는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어려운데요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
A: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지금은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전화로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해야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상황이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시급해서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
B :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음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음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네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그러면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복원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절차를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어떻게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1" b="true" i="false" u="none" strike="noStrike">
                <a:solidFill>
                  <a:srgbClr val="000000"/>
                </a:solidFill>
                <a:ea typeface="Pretendard Regular"/>
              </a:rPr>
              <a:t>진행하시겠어요</a:t>
            </a:r>
            <a:r>
              <a:rPr lang="en-US" sz="2601" b="tru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" sz="2601" b="true" i="false" u="none" strike="noStrike">
                <a:solidFill>
                  <a:srgbClr val="000000"/>
                </a:solidFill>
                <a:latin typeface="Pretendard Regular"/>
              </a:rPr>
              <a:t>. . .
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184400" y="8877300"/>
            <a:ext cx="67691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3556000" y="4470400"/>
          <a:ext cx="17602200" cy="5080000"/>
        </p:xfrm>
        <a:graphic>
          <a:graphicData uri="http://schemas.openxmlformats.org/drawingml/2006/table">
            <a:tbl>
              <a:tblPr/>
              <a:tblGrid>
                <a:gridCol w="2782263"/>
                <a:gridCol w="1853038"/>
                <a:gridCol w="1853038"/>
                <a:gridCol w="1853038"/>
                <a:gridCol w="1853038"/>
                <a:gridCol w="1853038"/>
                <a:gridCol w="1853038"/>
                <a:gridCol w="1854200"/>
                <a:gridCol w="1853038"/>
              </a:tblGrid>
              <a:tr h="113018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1067" b="false" i="false" u="none" strike="noStrike">
                          <a:solidFill>
                            <a:srgbClr val="000C4A"/>
                          </a:solidFill>
                          <a:latin typeface="Arial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true" i="false" u="none" strike="noStrike" spc="144">
                          <a:solidFill>
                            <a:srgbClr val="000C4A"/>
                          </a:solidFill>
                          <a:latin typeface="Pretendard Regular"/>
                        </a:rPr>
                        <a:t>TTR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true" i="false" u="none" strike="noStrike" spc="144">
                          <a:solidFill>
                            <a:srgbClr val="000C4A"/>
                          </a:solidFill>
                          <a:latin typeface="Pretendard Regular"/>
                        </a:rPr>
                        <a:t>MSTTR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70" b="true" i="false" u="none" strike="noStrike" spc="144">
                          <a:solidFill>
                            <a:srgbClr val="000C4A"/>
                          </a:solidFill>
                          <a:ea typeface="Pretendard Regular"/>
                        </a:rPr>
                        <a:t>고유</a:t>
                      </a:r>
                      <a:r>
                        <a:rPr lang="en-US" sz="2870" b="true" i="false" u="none" strike="noStrike" spc="144">
                          <a:solidFill>
                            <a:srgbClr val="000C4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870" b="true" i="false" u="none" strike="noStrike" spc="144">
                          <a:solidFill>
                            <a:srgbClr val="000C4A"/>
                          </a:solidFill>
                          <a:ea typeface="Pretendard Regular"/>
                        </a:rPr>
                        <a:t>단어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70" b="true" i="false" u="none" strike="noStrike" spc="144">
                          <a:solidFill>
                            <a:srgbClr val="000C4A"/>
                          </a:solidFill>
                          <a:ea typeface="Pretendard Regular"/>
                        </a:rPr>
                        <a:t>전체</a:t>
                      </a:r>
                      <a:r>
                        <a:rPr lang="en-US" sz="2870" b="true" i="false" u="none" strike="noStrike" spc="144">
                          <a:solidFill>
                            <a:srgbClr val="000C4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870" b="true" i="false" u="none" strike="noStrike" spc="144">
                          <a:solidFill>
                            <a:srgbClr val="000C4A"/>
                          </a:solidFill>
                          <a:ea typeface="Pretendard Regular"/>
                        </a:rPr>
                        <a:t>단어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70" b="true" i="false" u="none" strike="noStrike" spc="144">
                          <a:solidFill>
                            <a:srgbClr val="000C4A"/>
                          </a:solidFill>
                          <a:ea typeface="Pretendard Regular"/>
                        </a:rPr>
                        <a:t>평균</a:t>
                      </a:r>
                      <a:r>
                        <a:rPr lang="en-US" sz="2870" b="true" i="false" u="none" strike="noStrike" spc="144">
                          <a:solidFill>
                            <a:srgbClr val="000C4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870" b="true" i="false" u="none" strike="noStrike" spc="144">
                          <a:solidFill>
                            <a:srgbClr val="000C4A"/>
                          </a:solidFill>
                          <a:ea typeface="Pretendard Regular"/>
                        </a:rPr>
                        <a:t>길이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70" b="true" i="false" u="none" strike="noStrike" spc="144">
                          <a:solidFill>
                            <a:srgbClr val="000C4A"/>
                          </a:solidFill>
                          <a:ea typeface="Pretendard Regular"/>
                        </a:rPr>
                        <a:t>희귀어</a:t>
                      </a:r>
                      <a:r>
                        <a:rPr lang="en-US" sz="2870" b="true" i="false" u="none" strike="noStrike" spc="144">
                          <a:solidFill>
                            <a:srgbClr val="000C4A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870" b="true" i="false" u="none" strike="noStrike" spc="144">
                          <a:solidFill>
                            <a:srgbClr val="000C4A"/>
                          </a:solidFill>
                          <a:ea typeface="Pretendard Regular"/>
                        </a:rPr>
                        <a:t>비율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true" i="false" u="none" strike="noStrike" spc="144">
                          <a:solidFill>
                            <a:srgbClr val="000C4A"/>
                          </a:solidFill>
                          <a:latin typeface="Pretendard Regular"/>
                        </a:rPr>
                        <a:t>HAPAX 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en" sz="2870" b="true" i="false" u="none" strike="noStrike" spc="144">
                          <a:solidFill>
                            <a:srgbClr val="000C4A"/>
                          </a:solidFill>
                          <a:ea typeface="Pretendard Regular"/>
                        </a:rPr>
                        <a:t>비율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true" i="false" u="none" strike="noStrike" spc="144">
                          <a:solidFill>
                            <a:srgbClr val="000C4A"/>
                          </a:solidFill>
                          <a:latin typeface="Pretendard Regular"/>
                        </a:rPr>
                        <a:t>YULE'S K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true" i="false" u="none" strike="noStrike">
                          <a:solidFill>
                            <a:srgbClr val="000C4A"/>
                          </a:solidFill>
                          <a:latin typeface="Pretendard Regular"/>
                        </a:rPr>
                        <a:t>OPEN SOURCE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0.0815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0.8219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295,446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3,625,924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728.39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74.11%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60.42%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16.07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true" i="false" u="none" strike="noStrike">
                          <a:solidFill>
                            <a:srgbClr val="000C4A"/>
                          </a:solidFill>
                          <a:latin typeface="Pretendard Regular"/>
                        </a:rPr>
                        <a:t>GEMINI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0.1024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0.8222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52,339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511,186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158.26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71.78%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56.63%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30.62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true" i="false" u="none" strike="noStrike">
                          <a:solidFill>
                            <a:srgbClr val="000C4A"/>
                          </a:solidFill>
                          <a:latin typeface="Pretendard Regular"/>
                        </a:rPr>
                        <a:t>GPT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highlight>
                            <a:srgbClr val="B8E9FF"/>
                          </a:highlight>
                          <a:latin typeface="Pretendard ExtraLight"/>
                        </a:rPr>
                        <a:t>0.1124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0.8221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40,210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357,838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115.62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74.26%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60.30%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ExtraLight"/>
                        </a:rPr>
                        <a:t>26.66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3556000" y="10033000"/>
            <a:ext cx="10363200" cy="203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873" b="true" i="false" u="none" strike="noStrike">
                <a:solidFill>
                  <a:srgbClr val="000000"/>
                </a:solidFill>
                <a:latin typeface="Pretendard Regular"/>
              </a:rPr>
              <a:t>TTR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단어에서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true" i="false" u="none" strike="noStrike">
                <a:solidFill>
                  <a:srgbClr val="000000"/>
                </a:solidFill>
                <a:ea typeface="Pretendard Regular"/>
              </a:rPr>
              <a:t>고유</a:t>
            </a:r>
            <a:r>
              <a:rPr lang="en-US" sz="28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true" i="false" u="none" strike="noStrike">
                <a:solidFill>
                  <a:srgbClr val="000000"/>
                </a:solidFill>
                <a:ea typeface="Pretendard Regular"/>
              </a:rPr>
              <a:t>단어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차지하는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비율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단어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문체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다양성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지표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" sz="2873" b="true" i="false" u="none" strike="noStrike">
                <a:solidFill>
                  <a:srgbClr val="000000"/>
                </a:solidFill>
                <a:latin typeface="Pretendard Regular"/>
              </a:rPr>
              <a:t>MSTTR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길이에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받지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않고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true" i="false" u="none" strike="noStrike">
                <a:solidFill>
                  <a:srgbClr val="000000"/>
                </a:solidFill>
                <a:ea typeface="Pretendard Regular"/>
              </a:rPr>
              <a:t>단어</a:t>
            </a:r>
            <a:r>
              <a:rPr lang="en-US" sz="28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true" i="false" u="none" strike="noStrike">
                <a:solidFill>
                  <a:srgbClr val="000000"/>
                </a:solidFill>
                <a:ea typeface="Pretendard Regular"/>
              </a:rPr>
              <a:t>다양성</a:t>
            </a:r>
            <a:r>
              <a:rPr lang="en-US" sz="28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" sz="2873" b="false" i="false" u="none" strike="noStrike">
                <a:solidFill>
                  <a:srgbClr val="000000"/>
                </a:solidFill>
                <a:ea typeface="Pretendard Regular"/>
              </a:rPr>
              <a:t>평가</a:t>
            </a:r>
          </a:p>
          <a:p>
            <a:pPr algn="l" lvl="0">
              <a:lnSpc>
                <a:spcPct val="116199"/>
              </a:lnSpc>
            </a:pPr>
            <a:r>
              <a:rPr lang="en" sz="2873" b="true" i="false" u="none" strike="noStrike">
                <a:solidFill>
                  <a:srgbClr val="000000"/>
                </a:solidFill>
                <a:latin typeface="Pretendard Regular"/>
              </a:rPr>
              <a:t>Yule's K</a:t>
            </a:r>
            <a:r>
              <a:rPr lang="en" sz="2873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873" b="true" i="false" u="none" strike="noStrike">
                <a:solidFill>
                  <a:srgbClr val="000000"/>
                </a:solidFill>
                <a:ea typeface="Pretendard Regular"/>
              </a:rPr>
              <a:t>단어</a:t>
            </a:r>
            <a:r>
              <a:rPr lang="en-US" sz="28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true" i="false" u="none" strike="noStrike">
                <a:solidFill>
                  <a:srgbClr val="000000"/>
                </a:solidFill>
                <a:ea typeface="Pretendard Regular"/>
              </a:rPr>
              <a:t>반복</a:t>
            </a:r>
            <a:r>
              <a:rPr lang="en-US" sz="28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true" i="false" u="none" strike="noStrike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측정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문체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단조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" sz="2873" b="true" i="false" u="none" strike="noStrike">
                <a:solidFill>
                  <a:srgbClr val="000000"/>
                </a:solidFill>
                <a:latin typeface="Pretendard Regular"/>
              </a:rPr>
              <a:t>Hapax</a:t>
            </a:r>
            <a:r>
              <a:rPr lang="en" sz="2873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873" b="true" i="false" u="none" strike="noStrike">
                <a:solidFill>
                  <a:srgbClr val="000000"/>
                </a:solidFill>
                <a:ea typeface="Pretendard Regular"/>
              </a:rPr>
              <a:t>희귀</a:t>
            </a:r>
            <a:r>
              <a:rPr lang="en-US" sz="28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true" i="false" u="none" strike="noStrike">
                <a:solidFill>
                  <a:srgbClr val="000000"/>
                </a:solidFill>
                <a:ea typeface="Pretendard Regular"/>
              </a:rPr>
              <a:t>단어</a:t>
            </a:r>
            <a:r>
              <a:rPr lang="en-US" sz="2873" b="tru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73" b="true" i="false" u="none" strike="noStrike">
                <a:solidFill>
                  <a:srgbClr val="000000"/>
                </a:solidFill>
                <a:ea typeface="Pretendard Regular"/>
              </a:rPr>
              <a:t>특이</a:t>
            </a:r>
            <a:r>
              <a:rPr lang="en-US" sz="28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true" i="false" u="none" strike="noStrike">
                <a:solidFill>
                  <a:srgbClr val="000000"/>
                </a:solidFill>
                <a:ea typeface="Pretendard Regular"/>
              </a:rPr>
              <a:t>표현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비율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문체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다양성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73" b="false" i="false" u="none" strike="noStrike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en-US" sz="2873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72000" y="8064500"/>
            <a:ext cx="1447800" cy="210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19900" y="8064500"/>
            <a:ext cx="2108200" cy="210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60900" y="10541000"/>
            <a:ext cx="4318000" cy="1257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172200" y="6235700"/>
            <a:ext cx="14859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7073" b="false" i="false" u="none" strike="noStrike">
                <a:solidFill>
                  <a:srgbClr val="000000"/>
                </a:solidFill>
                <a:latin typeface="Pretendard Bold"/>
              </a:rPr>
              <a:t>VS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97300" y="4800600"/>
            <a:ext cx="59563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5540" b="true" i="false" u="none" strike="noStrike">
                <a:solidFill>
                  <a:srgbClr val="000000"/>
                </a:solidFill>
                <a:latin typeface="Pretendard Regular"/>
              </a:rPr>
              <a:t>Open Source Data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76300" y="8750300"/>
            <a:ext cx="1625600" cy="162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76300" y="4483100"/>
            <a:ext cx="1625600" cy="1625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716000" y="6108700"/>
            <a:ext cx="14605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407" b="false" i="false" u="none" strike="noStrike">
                <a:solidFill>
                  <a:srgbClr val="000000"/>
                </a:solidFill>
                <a:latin typeface="Pretendard Regular"/>
              </a:rPr>
              <a:t>normal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27100" y="10363200"/>
            <a:ext cx="16256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407" b="false" i="false" u="none" strike="noStrike">
                <a:solidFill>
                  <a:srgbClr val="000000"/>
                </a:solidFill>
                <a:latin typeface="Pretendard Regular"/>
              </a:rPr>
              <a:t>specific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75700" y="7988300"/>
            <a:ext cx="6769100" cy="50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6154400" y="4635500"/>
            <a:ext cx="6743700" cy="186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OS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데이터와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비교하여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커버력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유사율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품질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54400" y="9118600"/>
            <a:ext cx="6908800" cy="2489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OS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데이터의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적응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실패</a:t>
            </a:r>
          </a:p>
          <a:p>
            <a:pPr algn="l" lvl="0">
              <a:lnSpc>
                <a:spcPct val="116199"/>
              </a:lnSpc>
            </a:pP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반면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모델은</a:t>
            </a:r>
          </a:p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OS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대해서도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강건</a:t>
            </a:r>
          </a:p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일반화</a:t>
            </a:r>
            <a:r>
              <a:rPr lang="en-US" sz="35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" sz="354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0" y="5207000"/>
            <a:ext cx="1206500" cy="431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473" b="false" i="false" u="none" strike="noStrike">
                <a:solidFill>
                  <a:srgbClr val="000000"/>
                </a:solidFill>
                <a:latin typeface="Pretendard Regular"/>
              </a:rPr>
              <a:t>4,928</a:t>
            </a:r>
            <a:r>
              <a:rPr lang="ko-KR" sz="2473" b="false" i="false" u="none" strike="noStrike">
                <a:solidFill>
                  <a:srgbClr val="000000"/>
                </a:solidFill>
                <a:ea typeface="Pretendard Regular"/>
              </a:rPr>
              <a:t>건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5000" y="9563100"/>
            <a:ext cx="1981200" cy="431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2473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47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73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473" b="false" i="false" u="none" strike="noStrike">
                <a:solidFill>
                  <a:srgbClr val="000000"/>
                </a:solidFill>
                <a:latin typeface="Pretendard Regular"/>
              </a:rPr>
              <a:t> 3,000 </a:t>
            </a:r>
            <a:r>
              <a:rPr lang="ko-KR" sz="2473" b="false" i="false" u="none" strike="noStrike">
                <a:solidFill>
                  <a:srgbClr val="000000"/>
                </a:solidFill>
                <a:ea typeface="Pretendard Regular"/>
              </a:rPr>
              <a:t>건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13700" y="4318000"/>
            <a:ext cx="3124200" cy="914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892300" y="4318000"/>
            <a:ext cx="43053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2" b="true" i="false" u="none" strike="noStrike">
                <a:solidFill>
                  <a:srgbClr val="000000"/>
                </a:solidFill>
                <a:latin typeface="Pretendard Regular"/>
              </a:rPr>
              <a:t>Open Source Data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89700" y="4381500"/>
            <a:ext cx="11557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24200" y="8483600"/>
            <a:ext cx="1295400" cy="129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24200" y="6375400"/>
            <a:ext cx="1295400" cy="129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238500" y="7670800"/>
            <a:ext cx="11557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710" b="false" i="false" u="none" strike="noStrike">
                <a:solidFill>
                  <a:srgbClr val="000000"/>
                </a:solidFill>
                <a:latin typeface="Pretendard Regular"/>
              </a:rPr>
              <a:t>normal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75000" y="9766300"/>
            <a:ext cx="12954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710" b="false" i="false" u="none" strike="noStrike">
                <a:solidFill>
                  <a:srgbClr val="000000"/>
                </a:solidFill>
                <a:latin typeface="Pretendard Regular"/>
              </a:rPr>
              <a:t>specific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87900" y="6438900"/>
            <a:ext cx="4381500" cy="1473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ACC : 93.44%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F1 Score : 0.9099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87900" y="8661400"/>
            <a:ext cx="4381500" cy="1473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ACC : </a:t>
            </a:r>
            <a:r>
              <a:rPr lang="en" sz="4207" b="false" i="false" u="none" strike="noStrike">
                <a:solidFill>
                  <a:srgbClr val="FC5230"/>
                </a:solidFill>
                <a:latin typeface="Pretendard Regular"/>
              </a:rPr>
              <a:t>38.7%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F1 Score : 0.4086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775700" y="7988300"/>
            <a:ext cx="6769100" cy="50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075400" y="4318000"/>
            <a:ext cx="3124200" cy="914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954000" y="4318000"/>
            <a:ext cx="43053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2" b="true" i="false" u="none" strike="noStrike">
                <a:solidFill>
                  <a:srgbClr val="000000"/>
                </a:solidFill>
                <a:latin typeface="Pretendard Regular"/>
              </a:rPr>
              <a:t>Open Source Data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64100" y="4394200"/>
            <a:ext cx="1130300" cy="647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6027400" y="7721600"/>
            <a:ext cx="4356100" cy="1473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ACC : 90.64%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F1 Score : 0.8967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87900" y="10274300"/>
            <a:ext cx="5194300" cy="1130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007" b="false" i="false" u="none" strike="noStrike">
                <a:solidFill>
                  <a:srgbClr val="000000"/>
                </a:solidFill>
                <a:ea typeface="Pretendard Regular"/>
              </a:rPr>
              <a:t>특히</a:t>
            </a:r>
            <a:r>
              <a:rPr lang="en-US" sz="3007" b="false" i="false" u="none" strike="noStrike">
                <a:solidFill>
                  <a:srgbClr val="000000"/>
                </a:solidFill>
                <a:latin typeface="Pretendard Regular"/>
              </a:rPr>
              <a:t>, 1,500 </a:t>
            </a:r>
            <a:r>
              <a:rPr lang="ko-KR" sz="3007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7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3007" b="false" i="false" u="none" strike="noStrike">
                <a:solidFill>
                  <a:srgbClr val="000000"/>
                </a:solidFill>
                <a:latin typeface="Pretendard Regular"/>
              </a:rPr>
              <a:t> FP 832</a:t>
            </a:r>
            <a:r>
              <a:rPr lang="ko-KR" sz="3007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007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" sz="3407" b="true" i="false" u="none" strike="noStrike">
                <a:solidFill>
                  <a:srgbClr val="FC5230"/>
                </a:solidFill>
                <a:latin typeface="Pretendard Regular"/>
              </a:rPr>
              <a:t>Precision : 29.1%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98200" y="6756400"/>
            <a:ext cx="3124200" cy="914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86400" y="6858000"/>
            <a:ext cx="4305300" cy="711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002" b="true" i="false" u="none" strike="noStrike">
                <a:solidFill>
                  <a:srgbClr val="000000"/>
                </a:solidFill>
                <a:latin typeface="Pretendard Regular"/>
              </a:rPr>
              <a:t>Open Source Data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24300" y="6159500"/>
            <a:ext cx="2108200" cy="2108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463800" y="4521200"/>
            <a:ext cx="6413500" cy="990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5607" b="false" i="false" u="none" strike="noStrike">
                <a:solidFill>
                  <a:srgbClr val="000000"/>
                </a:solidFill>
                <a:latin typeface="Pretendard Bold"/>
              </a:rPr>
              <a:t>LOSS WEIGHT </a:t>
            </a:r>
            <a:r>
              <a:rPr lang="ko-KR" sz="5607" b="false" i="false" u="none" strike="noStrike">
                <a:solidFill>
                  <a:srgbClr val="000000"/>
                </a:solidFill>
                <a:ea typeface="Pretendard Bold"/>
              </a:rPr>
              <a:t>조정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80200" y="8928100"/>
            <a:ext cx="2311400" cy="184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8" b="false" i="false" u="none" strike="noStrike">
                <a:solidFill>
                  <a:srgbClr val="000000"/>
                </a:solidFill>
                <a:latin typeface="Pretendard Black"/>
              </a:rPr>
              <a:t>1.3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14200" y="6870700"/>
            <a:ext cx="165100" cy="673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85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71700" y="8928100"/>
            <a:ext cx="800100" cy="184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8" b="false" i="false" u="none" strike="noStrike">
                <a:solidFill>
                  <a:srgbClr val="000000"/>
                </a:solidFill>
                <a:latin typeface="Pretendard Black"/>
              </a:rPr>
              <a:t>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93300" y="8928100"/>
            <a:ext cx="800100" cy="184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8" b="false" i="false" u="none" strike="noStrike">
                <a:solidFill>
                  <a:srgbClr val="000000"/>
                </a:solidFill>
                <a:latin typeface="Pretendard Black"/>
              </a:rPr>
              <a:t>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24300" y="8928100"/>
            <a:ext cx="2603500" cy="184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8" b="false" i="false" u="none" strike="noStrike">
                <a:solidFill>
                  <a:srgbClr val="000000"/>
                </a:solidFill>
                <a:latin typeface="Pretendard Black"/>
              </a:rPr>
              <a:t>0.6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07800" y="8928100"/>
            <a:ext cx="2311400" cy="184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8" b="false" i="false" u="none" strike="noStrike">
                <a:solidFill>
                  <a:srgbClr val="000000"/>
                </a:solidFill>
                <a:latin typeface="Pretendard Black"/>
              </a:rPr>
              <a:t>1.3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946400" y="4178300"/>
          <a:ext cx="18326100" cy="6553200"/>
        </p:xfrm>
        <a:graphic>
          <a:graphicData uri="http://schemas.openxmlformats.org/drawingml/2006/table">
            <a:tbl>
              <a:tblPr/>
              <a:tblGrid>
                <a:gridCol w="2782263"/>
                <a:gridCol w="1853038"/>
                <a:gridCol w="1853038"/>
                <a:gridCol w="1853038"/>
                <a:gridCol w="1853038"/>
                <a:gridCol w="2254632"/>
                <a:gridCol w="2161956"/>
                <a:gridCol w="3719246"/>
              </a:tblGrid>
              <a:tr h="128852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5287"/>
                        </a:lnSpc>
                        <a:defRPr/>
                      </a:pPr>
                      <a:r>
                        <a:rPr lang="en" sz="2866" b="false" i="false" u="none" strike="noStrike">
                          <a:solidFill>
                            <a:srgbClr val="000C4A"/>
                          </a:solidFill>
                          <a:latin typeface="Pretendard Semi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파라미터</a:t>
                      </a:r>
                      <a:r>
                        <a:rPr lang="en-US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수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크기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en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(MB)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ACC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F1-score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추론</a:t>
                      </a:r>
                      <a:r>
                        <a:rPr lang="en-US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속도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en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ms/sample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학습</a:t>
                      </a:r>
                      <a:r>
                        <a:rPr lang="en-US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시간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en-US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초</a:t>
                      </a:r>
                      <a:r>
                        <a:rPr lang="en-US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특징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66" b="false" i="false" u="none" strike="noStrike">
                          <a:solidFill>
                            <a:srgbClr val="000C4A"/>
                          </a:solidFill>
                          <a:latin typeface="Pretendard SemiBold"/>
                        </a:rPr>
                        <a:t>KOBERT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92M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351.8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99.60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99.47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6.64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646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고성능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대형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모델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66" b="false" i="false" u="none" strike="noStrike">
                          <a:solidFill>
                            <a:srgbClr val="000C4A"/>
                          </a:solidFill>
                          <a:latin typeface="Pretendard SemiBold"/>
                        </a:rPr>
                        <a:t>ELECTRA</a:t>
                      </a:r>
                      <a:endParaRPr lang="en-US" sz="1100"/>
                    </a:p>
                    <a:p>
                      <a:pPr algn="ctr" lvl="0">
                        <a:lnSpc>
                          <a:spcPct val="83000"/>
                        </a:lnSpc>
                      </a:pPr>
                      <a:r>
                        <a:rPr lang="en" sz="2866" b="false" i="false" u="none" strike="noStrike">
                          <a:solidFill>
                            <a:srgbClr val="000C4A"/>
                          </a:solidFill>
                          <a:latin typeface="Pretendard SemiBold"/>
                        </a:rPr>
                        <a:t>-Small</a:t>
                      </a:r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14M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53.7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99.56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99.42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1.86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239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경량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트랜스포머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66" b="false" i="false" u="none" strike="noStrike">
                          <a:solidFill>
                            <a:srgbClr val="000C4A"/>
                          </a:solidFill>
                          <a:latin typeface="Pretendard SemiBold"/>
                        </a:rPr>
                        <a:t>DistilBERT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135M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514.0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99.07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98.78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2.96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404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중간급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모델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66" b="false" i="false" u="none" strike="noStrike">
                          <a:solidFill>
                            <a:srgbClr val="000C4A"/>
                          </a:solidFill>
                          <a:latin typeface="Pretendard SemiBold"/>
                        </a:rPr>
                        <a:t>LSTM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highlight>
                            <a:srgbClr val="B8E9FF"/>
                          </a:highlight>
                          <a:latin typeface="Pretendard Light"/>
                        </a:rPr>
                        <a:t>1.9M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7.4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99.81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98.41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0.17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39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초경량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실시간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처리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적합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3035300" y="11506200"/>
            <a:ext cx="18415000" cy="73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상대적으로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가벼운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연산량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LSTM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만으로도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준수한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성능을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있었음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63800" y="4787900"/>
            <a:ext cx="8216900" cy="706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207499"/>
              </a:lnSpc>
            </a:pPr>
            <a:r>
              <a:rPr lang="en-US" sz="4340" b="true" i="false" u="none" strike="noStrike">
                <a:solidFill>
                  <a:srgbClr val="000000"/>
                </a:solidFill>
                <a:latin typeface="Pretendard Regular"/>
              </a:rPr>
              <a:t>LSTM </a:t>
            </a:r>
            <a:r>
              <a:rPr lang="ko-KR" sz="4340" b="tru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434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tru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434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4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</a:p>
          <a:p>
            <a:pPr algn="l" lvl="1">
              <a:lnSpc>
                <a:spcPct val="154380"/>
              </a:lnSpc>
            </a:pPr>
            <a:r>
              <a:rPr lang="en-US" sz="3407" b="true" i="false" u="none" strike="noStrike">
                <a:solidFill>
                  <a:srgbClr val="000000"/>
                </a:solidFill>
                <a:latin typeface="Pretendard Regular"/>
              </a:rPr>
              <a:t>BiLSTM </a:t>
            </a:r>
            <a:r>
              <a:rPr lang="ko-KR" sz="3407" b="true" i="false" u="none" strike="noStrike">
                <a:solidFill>
                  <a:srgbClr val="000000"/>
                </a:solidFill>
                <a:ea typeface="Pretendard Regular"/>
              </a:rPr>
              <a:t>도입</a:t>
            </a:r>
          </a:p>
          <a:p>
            <a:pPr algn="l" lvl="2" indent="-342900" marL="741680">
              <a:lnSpc>
                <a:spcPct val="154380"/>
              </a:lnSpc>
              <a:buClr>
                <a:srgbClr val="000000"/>
              </a:buClr>
              <a:buFont typeface="Arial"/>
              <a:buChar char="○"/>
            </a:pP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좌우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문맥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  <a:p>
            <a:pPr algn="l" lvl="1">
              <a:lnSpc>
                <a:spcPct val="154380"/>
              </a:lnSpc>
            </a:pPr>
            <a:r>
              <a:rPr lang="en-US" sz="3407" b="true" i="false" u="none" strike="noStrike">
                <a:solidFill>
                  <a:srgbClr val="000000"/>
                </a:solidFill>
                <a:latin typeface="Pretendard Regular"/>
              </a:rPr>
              <a:t>Pre-trained Word2Vec </a:t>
            </a:r>
            <a:r>
              <a:rPr lang="ko-KR" sz="3407" b="true" i="false" u="none" strike="noStrike">
                <a:solidFill>
                  <a:srgbClr val="000000"/>
                </a:solidFill>
                <a:ea typeface="Pretendard Regular"/>
              </a:rPr>
              <a:t>임베딩</a:t>
            </a:r>
            <a:r>
              <a:rPr lang="en-US" sz="34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tru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  <a:p>
            <a:pPr algn="l" lvl="2" indent="-342900" marL="741680">
              <a:lnSpc>
                <a:spcPct val="154380"/>
              </a:lnSpc>
              <a:buClr>
                <a:srgbClr val="000000"/>
              </a:buClr>
              <a:buFont typeface="Arial"/>
              <a:buChar char="○"/>
            </a:pP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좌우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문맥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  <a:p>
            <a:pPr algn="l" lvl="2" indent="-342900" marL="741680">
              <a:lnSpc>
                <a:spcPct val="154380"/>
              </a:lnSpc>
              <a:buClr>
                <a:srgbClr val="000000"/>
              </a:buClr>
              <a:buFont typeface="Arial"/>
              <a:buChar char="○"/>
            </a:pP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사전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임베딩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활용으로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단어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의미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확보</a:t>
            </a:r>
            <a:b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</a:br>
          </a:p>
          <a:p>
            <a:pPr algn="l" lvl="1">
              <a:lnSpc>
                <a:spcPct val="154380"/>
              </a:lnSpc>
            </a:pPr>
            <a:r>
              <a:rPr lang="en-US" sz="3407" b="true" i="false" u="none" strike="noStrike">
                <a:solidFill>
                  <a:srgbClr val="000000"/>
                </a:solidFill>
                <a:latin typeface="Pretendard Regular"/>
              </a:rPr>
              <a:t>Layer normalization &amp; Dropout </a:t>
            </a:r>
            <a:r>
              <a:rPr lang="ko-KR" sz="3407" b="true" i="false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  <a:p>
            <a:pPr algn="l" lvl="2" indent="-342900" marL="741680">
              <a:lnSpc>
                <a:spcPct val="154380"/>
              </a:lnSpc>
              <a:buClr>
                <a:srgbClr val="000000"/>
              </a:buClr>
              <a:buFont typeface="Arial"/>
              <a:buChar char="○"/>
            </a:pP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안정성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수렴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속도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  <a:p>
            <a:pPr algn="l" lvl="2" indent="-342900" marL="741680">
              <a:lnSpc>
                <a:spcPct val="154380"/>
              </a:lnSpc>
              <a:buClr>
                <a:srgbClr val="000000"/>
              </a:buClr>
              <a:buFont typeface="Arial"/>
              <a:buChar char="○"/>
            </a:pP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과적합</a:t>
            </a:r>
            <a:r>
              <a:rPr lang="en-US" sz="31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40" b="false" i="false" u="none" strike="noStrike">
                <a:solidFill>
                  <a:srgbClr val="000000"/>
                </a:solidFill>
                <a:ea typeface="Pretendard Regular"/>
              </a:rPr>
              <a:t>방지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0" y="4787900"/>
            <a:ext cx="12496800" cy="4737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968500" y="5194300"/>
          <a:ext cx="8839200" cy="7708900"/>
        </p:xfrm>
        <a:graphic>
          <a:graphicData uri="http://schemas.openxmlformats.org/drawingml/2006/table">
            <a:tbl>
              <a:tblPr/>
              <a:tblGrid>
                <a:gridCol w="2279532"/>
                <a:gridCol w="1826045"/>
                <a:gridCol w="2247900"/>
                <a:gridCol w="2484863"/>
              </a:tblGrid>
              <a:tr h="113018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구간</a:t>
                      </a:r>
                      <a:r>
                        <a:rPr lang="en-US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입력</a:t>
                      </a:r>
                      <a:r>
                        <a:rPr lang="en-US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%)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평균</a:t>
                      </a:r>
                      <a:r>
                        <a:rPr lang="en-US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정확도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평균</a:t>
                      </a:r>
                      <a:r>
                        <a:rPr lang="en-US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변화량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주요</a:t>
                      </a:r>
                      <a:r>
                        <a:rPr lang="en-US" sz="2866" b="false" i="false" u="none" strike="noStrike" spc="143">
                          <a:solidFill>
                            <a:srgbClr val="000C4A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2866" b="false" i="false" u="none" strike="noStrike" spc="143">
                          <a:solidFill>
                            <a:srgbClr val="000C4A"/>
                          </a:solidFill>
                          <a:ea typeface="Pretendard SemiBold"/>
                        </a:rPr>
                        <a:t>특징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false" i="false" u="none" strike="noStrike">
                          <a:solidFill>
                            <a:srgbClr val="000C4A"/>
                          </a:solidFill>
                          <a:latin typeface="Pretendard SemiBold"/>
                        </a:rPr>
                        <a:t>1~10%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70.2%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+0.00074/%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불안정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초기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구간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false" i="false" u="none" strike="noStrike">
                          <a:solidFill>
                            <a:srgbClr val="000C4A"/>
                          </a:solidFill>
                          <a:latin typeface="Pretendard SemiBold"/>
                        </a:rPr>
                        <a:t>11~25%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82.6%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+0.00973/%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급상승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구간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false" i="false" u="none" strike="noStrike">
                          <a:solidFill>
                            <a:srgbClr val="000C4A"/>
                          </a:solidFill>
                          <a:latin typeface="Pretendard SemiBold"/>
                        </a:rPr>
                        <a:t>26~50%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95.1%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+0.00321/%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안정화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구간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false" i="false" u="none" strike="noStrike">
                          <a:solidFill>
                            <a:srgbClr val="000C4A"/>
                          </a:solidFill>
                          <a:latin typeface="Pretendard SemiBold"/>
                        </a:rPr>
                        <a:t>51~75%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98.6%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+0.0031/%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포화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구간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13156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" sz="2870" b="false" i="false" u="none" strike="noStrike">
                          <a:solidFill>
                            <a:srgbClr val="000C4A"/>
                          </a:solidFill>
                          <a:latin typeface="Pretendard SemiBold"/>
                        </a:rPr>
                        <a:t>76~100%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99.3%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en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+0.00011/%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7149"/>
                        </a:lnSpc>
                        <a:defRPr/>
                      </a:pP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완전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수렴</a:t>
                      </a:r>
                      <a:r>
                        <a:rPr lang="en-US" sz="2666" b="false" i="false" u="none" strike="noStrike">
                          <a:solidFill>
                            <a:srgbClr val="000C4A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666" b="false" i="false" u="none" strike="noStrike">
                          <a:solidFill>
                            <a:srgbClr val="000C4A"/>
                          </a:solidFill>
                          <a:ea typeface="Pretendard Light"/>
                        </a:rPr>
                        <a:t>구간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2006600" y="4216400"/>
            <a:ext cx="3657600" cy="73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점진적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추론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95300" y="5194300"/>
            <a:ext cx="6400800" cy="21717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3846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3846" b="false" i="false" u="none" strike="noStrike">
                <a:solidFill>
                  <a:srgbClr val="000000"/>
                </a:solidFill>
                <a:latin typeface="Pretendard Regular"/>
              </a:rPr>
              <a:t> 16% </a:t>
            </a:r>
            <a:r>
              <a:rPr lang="ko-KR" sz="3846" b="false" i="false" u="none" strike="noStrike">
                <a:solidFill>
                  <a:srgbClr val="000000"/>
                </a:solidFill>
                <a:ea typeface="Pretendard Regular"/>
              </a:rPr>
              <a:t>누적</a:t>
            </a:r>
            <a:r>
              <a:rPr lang="en-US" sz="3846" b="false" i="false" u="none" strike="noStrike">
                <a:solidFill>
                  <a:srgbClr val="000000"/>
                </a:solidFill>
                <a:latin typeface="Pretendard Regular"/>
              </a:rPr>
              <a:t> -&gt; 80% ACC</a:t>
            </a:r>
          </a:p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3846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3846" b="false" i="false" u="none" strike="noStrike">
                <a:solidFill>
                  <a:srgbClr val="000000"/>
                </a:solidFill>
                <a:latin typeface="Pretendard Regular"/>
              </a:rPr>
              <a:t> 24% </a:t>
            </a:r>
            <a:r>
              <a:rPr lang="ko-KR" sz="3846" b="false" i="false" u="none" strike="noStrike">
                <a:solidFill>
                  <a:srgbClr val="000000"/>
                </a:solidFill>
                <a:ea typeface="Pretendard Regular"/>
              </a:rPr>
              <a:t>누적</a:t>
            </a:r>
            <a:r>
              <a:rPr lang="en-US" sz="3846" b="false" i="false" u="none" strike="noStrike">
                <a:solidFill>
                  <a:srgbClr val="000000"/>
                </a:solidFill>
                <a:latin typeface="Pretendard Regular"/>
              </a:rPr>
              <a:t> -&gt; 90% ACC</a:t>
            </a:r>
          </a:p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3846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3846" b="false" i="false" u="none" strike="noStrike">
                <a:solidFill>
                  <a:srgbClr val="000000"/>
                </a:solidFill>
                <a:latin typeface="Pretendard Regular"/>
              </a:rPr>
              <a:t> 39% </a:t>
            </a:r>
            <a:r>
              <a:rPr lang="ko-KR" sz="3846" b="false" i="false" u="none" strike="noStrike">
                <a:solidFill>
                  <a:srgbClr val="000000"/>
                </a:solidFill>
                <a:ea typeface="Pretendard Regular"/>
              </a:rPr>
              <a:t>누적</a:t>
            </a:r>
            <a:r>
              <a:rPr lang="en-US" sz="3846" b="false" i="false" u="none" strike="noStrike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en" sz="3846" b="true" i="false" u="none" strike="noStrike">
                <a:solidFill>
                  <a:srgbClr val="1187CF"/>
                </a:solidFill>
                <a:latin typeface="Pretendard Regular"/>
              </a:rPr>
              <a:t>98%</a:t>
            </a:r>
            <a:r>
              <a:rPr lang="en" sz="3846" b="false" i="false" u="none" strike="noStrike">
                <a:solidFill>
                  <a:srgbClr val="000000"/>
                </a:solidFill>
                <a:latin typeface="Pretendard Regular"/>
              </a:rPr>
              <a:t> ACC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95300" y="8204200"/>
            <a:ext cx="10528300" cy="157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55210"/>
              </a:lnSpc>
            </a:pPr>
            <a:r>
              <a:rPr lang="en" sz="3807" b="true" i="false" u="none" strike="noStrike">
                <a:solidFill>
                  <a:srgbClr val="000000"/>
                </a:solidFill>
                <a:latin typeface="Pretendard Regular"/>
              </a:rPr>
              <a:t>-&gt;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대화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40%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에만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도달해도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사실상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판단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55210"/>
              </a:lnSpc>
            </a:pPr>
            <a:r>
              <a:rPr lang="en" sz="3807" b="tru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4~25%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대에서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상승폭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조기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수렴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8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807" b="false" i="false" u="none" strike="noStrike">
                <a:solidFill>
                  <a:srgbClr val="000000"/>
                </a:solidFill>
                <a:ea typeface="Pretendard Regular"/>
              </a:rPr>
              <a:t>안정화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0800" y="10629900"/>
            <a:ext cx="10871200" cy="609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416" b="false" i="false" u="none" strike="noStrike">
                <a:solidFill>
                  <a:srgbClr val="000000"/>
                </a:solidFill>
                <a:latin typeface="Pretendard Bold"/>
              </a:rPr>
              <a:t>=&gt; </a:t>
            </a:r>
            <a:r>
              <a:rPr lang="ko-KR" sz="3416" b="false" i="false" u="none" strike="noStrike">
                <a:solidFill>
                  <a:srgbClr val="000000"/>
                </a:solidFill>
                <a:ea typeface="Pretendard Bold"/>
              </a:rPr>
              <a:t>빠른</a:t>
            </a:r>
            <a:r>
              <a:rPr lang="en-US" sz="341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16" b="false" i="false" u="none" strike="noStrike">
                <a:solidFill>
                  <a:srgbClr val="000000"/>
                </a:solidFill>
                <a:ea typeface="Pretendard Bold"/>
              </a:rPr>
              <a:t>조기</a:t>
            </a:r>
            <a:r>
              <a:rPr lang="en-US" sz="341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16" b="false" i="false" u="none" strike="noStrike">
                <a:solidFill>
                  <a:srgbClr val="000000"/>
                </a:solidFill>
                <a:ea typeface="Pretendard Bold"/>
              </a:rPr>
              <a:t>수렴은</a:t>
            </a:r>
            <a:r>
              <a:rPr lang="en-US" sz="341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16" b="false" i="false" u="none" strike="noStrike">
                <a:solidFill>
                  <a:srgbClr val="000000"/>
                </a:solidFill>
                <a:ea typeface="Pretendard Bold"/>
              </a:rPr>
              <a:t>보이스피싱</a:t>
            </a:r>
            <a:r>
              <a:rPr lang="en-US" sz="341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16" b="false" i="false" u="none" strike="noStrike">
                <a:solidFill>
                  <a:srgbClr val="000000"/>
                </a:solidFill>
                <a:ea typeface="Pretendard Bold"/>
              </a:rPr>
              <a:t>탐지의</a:t>
            </a:r>
            <a:r>
              <a:rPr lang="en-US" sz="341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16" b="false" i="false" u="none" strike="noStrike">
                <a:solidFill>
                  <a:srgbClr val="000000"/>
                </a:solidFill>
                <a:ea typeface="Pretendard Bold"/>
              </a:rPr>
              <a:t>실시간성을</a:t>
            </a:r>
            <a:r>
              <a:rPr lang="en-US" sz="341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16" b="false" i="false" u="none" strike="noStrike">
                <a:solidFill>
                  <a:srgbClr val="000000"/>
                </a:solidFill>
                <a:ea typeface="Pretendard Bold"/>
              </a:rPr>
              <a:t>가능케</a:t>
            </a:r>
            <a:r>
              <a:rPr lang="en-US" sz="341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416" b="false" i="false" u="none" strike="noStrike">
                <a:solidFill>
                  <a:srgbClr val="000000"/>
                </a:solidFill>
                <a:ea typeface="Pretendard Bold"/>
              </a:rPr>
              <a:t>함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6311900" cy="28448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en" sz="9333" b="false" i="false" u="none" strike="noStrike" spc="-467">
                <a:solidFill>
                  <a:srgbClr val="000000"/>
                </a:solidFill>
                <a:latin typeface="Arial"/>
              </a:rPr>
              <a:t>Table of Contents.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Arial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47800" y="3390900"/>
            <a:ext cx="8267700" cy="7035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66000"/>
              </a:lnSpc>
            </a:pPr>
            <a:r>
              <a:rPr lang="en" sz="3733" b="false" i="false" u="none" strike="noStrike">
                <a:solidFill>
                  <a:srgbClr val="000000"/>
                </a:solidFill>
                <a:latin typeface="Lexend Regular"/>
              </a:rPr>
              <a:t>Why?</a:t>
            </a:r>
          </a:p>
          <a:p>
            <a:pPr algn="l" lvl="0">
              <a:lnSpc>
                <a:spcPct val="166000"/>
              </a:lnSpc>
            </a:pP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서비스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개요</a:t>
            </a:r>
          </a:p>
          <a:p>
            <a:pPr algn="l" lvl="0">
              <a:lnSpc>
                <a:spcPct val="166000"/>
              </a:lnSpc>
            </a:pP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맥락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탐지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모델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개발</a:t>
            </a:r>
          </a:p>
          <a:p>
            <a:pPr algn="l" lvl="0">
              <a:lnSpc>
                <a:spcPct val="166000"/>
              </a:lnSpc>
            </a:pP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합성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음성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탐지</a:t>
            </a:r>
          </a:p>
          <a:p>
            <a:pPr algn="l" lvl="0">
              <a:lnSpc>
                <a:spcPct val="166000"/>
              </a:lnSpc>
            </a:pP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STT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및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실시간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차단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구현</a:t>
            </a:r>
          </a:p>
          <a:p>
            <a:pPr algn="l" lvl="0">
              <a:lnSpc>
                <a:spcPct val="166000"/>
              </a:lnSpc>
            </a:pP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서비스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시연</a:t>
            </a:r>
          </a:p>
          <a:p>
            <a:pPr algn="l" lvl="0">
              <a:lnSpc>
                <a:spcPct val="166000"/>
              </a:lnSpc>
            </a:pP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결론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및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향후</a:t>
            </a:r>
            <a:r>
              <a:rPr lang="en-US" sz="3733" b="false" i="false" u="none" strike="noStrike">
                <a:solidFill>
                  <a:srgbClr val="000000"/>
                </a:solidFill>
                <a:latin typeface="Lexend Regular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Lexend Regular"/>
              </a:rPr>
              <a:t>계획</a:t>
            </a:r>
          </a:p>
          <a:p>
            <a:pPr algn="l" lvl="0">
              <a:lnSpc>
                <a:spcPct val="166000"/>
              </a:lnSpc>
            </a:pPr>
            <a:r>
              <a:rPr lang="en" sz="3733" b="false" i="false" u="none" strike="noStrike">
                <a:solidFill>
                  <a:srgbClr val="000000"/>
                </a:solidFill>
                <a:latin typeface="Arial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20500" y="3416300"/>
            <a:ext cx="2120900" cy="73025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66000"/>
              </a:lnSpc>
            </a:pPr>
            <a:r>
              <a:rPr lang="en" sz="3733" b="false" i="false" u="none" strike="noStrike">
                <a:solidFill>
                  <a:srgbClr val="000000"/>
                </a:solidFill>
                <a:latin typeface="Arial"/>
              </a:rPr>
              <a:t>001</a:t>
            </a:r>
          </a:p>
          <a:p>
            <a:pPr algn="r" lvl="0">
              <a:lnSpc>
                <a:spcPct val="166000"/>
              </a:lnSpc>
            </a:pPr>
            <a:r>
              <a:rPr lang="en" sz="3733" b="false" i="false" u="none" strike="noStrike">
                <a:solidFill>
                  <a:srgbClr val="000000"/>
                </a:solidFill>
                <a:latin typeface="Arial"/>
              </a:rPr>
              <a:t>002</a:t>
            </a:r>
          </a:p>
          <a:p>
            <a:pPr algn="r" lvl="0">
              <a:lnSpc>
                <a:spcPct val="166000"/>
              </a:lnSpc>
            </a:pPr>
            <a:r>
              <a:rPr lang="en" sz="3733" b="false" i="false" u="none" strike="noStrike">
                <a:solidFill>
                  <a:srgbClr val="000000"/>
                </a:solidFill>
                <a:latin typeface="Arial"/>
              </a:rPr>
              <a:t>003</a:t>
            </a:r>
          </a:p>
          <a:p>
            <a:pPr algn="r" lvl="0">
              <a:lnSpc>
                <a:spcPct val="166000"/>
              </a:lnSpc>
            </a:pPr>
            <a:r>
              <a:rPr lang="en" sz="3733" b="false" i="false" u="none" strike="noStrike">
                <a:solidFill>
                  <a:srgbClr val="000000"/>
                </a:solidFill>
                <a:latin typeface="Arial"/>
              </a:rPr>
              <a:t>004</a:t>
            </a:r>
          </a:p>
          <a:p>
            <a:pPr algn="r" lvl="0">
              <a:lnSpc>
                <a:spcPct val="166000"/>
              </a:lnSpc>
            </a:pPr>
            <a:r>
              <a:rPr lang="en" sz="3733" b="false" i="false" u="none" strike="noStrike">
                <a:solidFill>
                  <a:srgbClr val="000000"/>
                </a:solidFill>
                <a:latin typeface="Arial"/>
              </a:rPr>
              <a:t>005</a:t>
            </a:r>
          </a:p>
          <a:p>
            <a:pPr algn="r" lvl="0">
              <a:lnSpc>
                <a:spcPct val="166000"/>
              </a:lnSpc>
            </a:pPr>
            <a:r>
              <a:rPr lang="en" sz="3733" b="false" i="false" u="none" strike="noStrike">
                <a:solidFill>
                  <a:srgbClr val="000000"/>
                </a:solidFill>
                <a:latin typeface="Arial"/>
              </a:rPr>
              <a:t>006</a:t>
            </a:r>
          </a:p>
          <a:p>
            <a:pPr algn="r" lvl="0">
              <a:lnSpc>
                <a:spcPct val="166000"/>
              </a:lnSpc>
            </a:pPr>
            <a:r>
              <a:rPr lang="en" sz="3733" b="false" i="false" u="none" strike="noStrike">
                <a:solidFill>
                  <a:srgbClr val="000000"/>
                </a:solidFill>
                <a:latin typeface="Arial"/>
              </a:rPr>
              <a:t>007</a:t>
            </a:r>
          </a:p>
          <a:p>
            <a:pPr algn="r" lvl="0">
              <a:lnSpc>
                <a:spcPct val="166000"/>
              </a:lnSpc>
            </a:pPr>
            <a:r>
              <a:rPr lang="en" sz="3733" b="false" i="false" u="none" strike="noStrike">
                <a:solidFill>
                  <a:srgbClr val="000000"/>
                </a:solidFill>
                <a:latin typeface="Arial"/>
              </a:rPr>
              <a:t/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9791700" cy="23368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합성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음성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21400" y="5359400"/>
            <a:ext cx="12344400" cy="990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Pretendard Medium"/>
              </a:rPr>
              <a:t>'</a:t>
            </a:r>
            <a:r>
              <a:rPr lang="ko-KR" sz="5600" b="false" i="false" u="none" strike="noStrike">
                <a:solidFill>
                  <a:srgbClr val="000000"/>
                </a:solidFill>
                <a:ea typeface="Pretendard Medium"/>
              </a:rPr>
              <a:t>내가</a:t>
            </a:r>
            <a:r>
              <a:rPr lang="en-US" sz="5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Pretendard Medium"/>
              </a:rPr>
              <a:t>통화하는</a:t>
            </a:r>
            <a:r>
              <a:rPr lang="en-US" sz="5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Pretendard Medium"/>
              </a:rPr>
              <a:t>사람이</a:t>
            </a:r>
            <a:r>
              <a:rPr lang="en-US" sz="5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Pretendard Medium"/>
              </a:rPr>
              <a:t>진짜</a:t>
            </a:r>
            <a:r>
              <a:rPr lang="en-US" sz="5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5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Pretendard Medium"/>
              </a:rPr>
              <a:t>사람이</a:t>
            </a:r>
            <a:r>
              <a:rPr lang="en-US" sz="5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Pretendard Medium"/>
              </a:rPr>
              <a:t>맞나</a:t>
            </a:r>
            <a:r>
              <a:rPr lang="en-US" sz="5600" b="false" i="false" u="none" strike="noStrike">
                <a:solidFill>
                  <a:srgbClr val="000000"/>
                </a:solidFill>
                <a:latin typeface="Pretendard Medium"/>
              </a:rPr>
              <a:t>?'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05200" y="7518400"/>
            <a:ext cx="17373600" cy="3733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6119"/>
              </a:lnSpc>
            </a:pP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딥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보이스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기술을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이용한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지인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및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상사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사칭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보이스피싱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사례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급증</a:t>
            </a:r>
          </a:p>
          <a:p>
            <a:pPr algn="ctr" lvl="0">
              <a:lnSpc>
                <a:spcPct val="136119"/>
              </a:lnSpc>
            </a:pP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목소리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위조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➡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그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자체로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강력한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공격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수단</a:t>
            </a:r>
          </a:p>
          <a:p>
            <a:pPr algn="ctr" lvl="0">
              <a:lnSpc>
                <a:spcPct val="136119"/>
              </a:lnSpc>
            </a:pP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'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목소리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'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자체의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진위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여부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판별의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필요성으로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ExtraLight"/>
              </a:rPr>
              <a:t>도입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ExtraLight"/>
              </a:rPr>
              <a:t>
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3627100" cy="33528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평가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데이터셋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구성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33500" y="4635500"/>
            <a:ext cx="8178800" cy="901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070" b="false" i="false" u="none" strike="noStrike">
                <a:solidFill>
                  <a:srgbClr val="000000"/>
                </a:solidFill>
                <a:latin typeface="Pretendard Medium"/>
              </a:rPr>
              <a:t>ASVSpoof 2019/2021 Data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53500" y="7988300"/>
            <a:ext cx="6769100" cy="50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070100" y="4635500"/>
            <a:ext cx="8775700" cy="901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5070" b="false" i="false" u="none" strike="noStrike">
                <a:solidFill>
                  <a:srgbClr val="000000"/>
                </a:solidFill>
                <a:ea typeface="Pretendard Medium"/>
              </a:rPr>
              <a:t>위양성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Medium"/>
              </a:rPr>
              <a:t>확인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Medium"/>
              </a:rPr>
              <a:t>진짜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Medium"/>
              </a:rPr>
              <a:t>음성</a:t>
            </a:r>
            <a:r>
              <a:rPr lang="en-US" sz="507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70" b="false" i="false" u="none" strike="noStrike">
                <a:solidFill>
                  <a:srgbClr val="000000"/>
                </a:solidFill>
                <a:ea typeface="Pretendard Medium"/>
              </a:rPr>
              <a:t>데이터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" y="6184900"/>
            <a:ext cx="10782300" cy="1295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6119"/>
              </a:lnSpc>
            </a:pP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ICT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직군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채용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면접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음성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 :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전문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용어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빈출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데이터셋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</a:p>
          <a:p>
            <a:pPr algn="ctr" lvl="0">
              <a:lnSpc>
                <a:spcPct val="136119"/>
              </a:lnSpc>
            </a:pP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소아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남녀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일반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대화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음성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: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한국어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특수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상황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데이터셋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05100" y="8331200"/>
            <a:ext cx="4927600" cy="68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6119"/>
              </a:lnSpc>
            </a:pP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Kaggle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공개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활용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51300" y="8331200"/>
            <a:ext cx="5130800" cy="68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6119"/>
              </a:lnSpc>
            </a:pP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AI hub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공개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활용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3100" y="9512300"/>
            <a:ext cx="9347200" cy="546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6119"/>
              </a:lnSpc>
            </a:pPr>
            <a:r>
              <a:rPr lang="ko-KR" sz="3866" b="false" i="false" u="none" strike="noStrike">
                <a:solidFill>
                  <a:srgbClr val="000000"/>
                </a:solidFill>
                <a:ea typeface="Pretendard ExtraLight"/>
              </a:rPr>
              <a:t>한국어</a:t>
            </a:r>
            <a:r>
              <a:rPr lang="en-US" sz="3866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Pretendard ExtraLight"/>
              </a:rPr>
              <a:t>비합성</a:t>
            </a:r>
            <a:r>
              <a:rPr lang="en-US" sz="3866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Pretendard ExtraLight"/>
              </a:rPr>
              <a:t>음성</a:t>
            </a:r>
            <a:r>
              <a:rPr lang="en-US" sz="3866" b="false" i="false" u="none" strike="noStrike">
                <a:solidFill>
                  <a:srgbClr val="000000"/>
                </a:solidFill>
                <a:latin typeface="Pretendard ExtraLight"/>
              </a:rPr>
              <a:t> ➡ </a:t>
            </a:r>
            <a:r>
              <a:rPr lang="ko-KR" sz="3866" b="false" i="false" u="none" strike="noStrike">
                <a:solidFill>
                  <a:srgbClr val="000000"/>
                </a:solidFill>
                <a:ea typeface="Pretendard ExtraLight"/>
              </a:rPr>
              <a:t>위양성</a:t>
            </a:r>
            <a:r>
              <a:rPr lang="en-US" sz="3866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Pretendard ExtraLight"/>
              </a:rPr>
              <a:t>확률</a:t>
            </a:r>
            <a:r>
              <a:rPr lang="en-US" sz="3866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Pretendard ExtraLight"/>
              </a:rPr>
              <a:t>검증에</a:t>
            </a:r>
            <a:r>
              <a:rPr lang="en-US" sz="3866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66" b="false" i="false" u="none" strike="noStrike">
                <a:solidFill>
                  <a:srgbClr val="000000"/>
                </a:solidFill>
                <a:ea typeface="Pretendard ExtraLight"/>
              </a:rPr>
              <a:t>사용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73200" y="6184900"/>
            <a:ext cx="7823200" cy="1498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6119"/>
              </a:lnSpc>
            </a:pP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음성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위조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공격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탐지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기술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성능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챌린지</a:t>
            </a:r>
          </a:p>
          <a:p>
            <a:pPr algn="ctr" lvl="0">
              <a:lnSpc>
                <a:spcPct val="136119"/>
              </a:lnSpc>
            </a:pP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: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합성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음성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성능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평가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최적화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데이터셋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78000" y="9512300"/>
            <a:ext cx="7099300" cy="68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6119"/>
              </a:lnSpc>
            </a:pP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딥보이스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음성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탐지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성능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확인에</a:t>
            </a:r>
            <a:r>
              <a:rPr lang="en-US" sz="387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870" b="false" i="false" u="none" strike="noStrike">
                <a:solidFill>
                  <a:srgbClr val="000000"/>
                </a:solidFill>
                <a:ea typeface="Pretendard ExtraLight"/>
              </a:rPr>
              <a:t>사용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3627100" cy="33528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선정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과정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03600" y="7493000"/>
            <a:ext cx="17526000" cy="50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59100" y="5105400"/>
            <a:ext cx="4013200" cy="762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107899"/>
              </a:lnSpc>
            </a:pPr>
            <a:r>
              <a:rPr lang="en" sz="4266" b="false" i="false" u="none" strike="noStrike">
                <a:solidFill>
                  <a:srgbClr val="9E9E9E"/>
                </a:solidFill>
                <a:latin typeface="JejuGothic"/>
              </a:rPr>
              <a:t>ASSIST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1000" y="4813300"/>
            <a:ext cx="14427200" cy="19431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577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합성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음성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탐지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작업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특화된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End-to-End Model →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관련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부문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SOTA</a:t>
            </a:r>
          </a:p>
          <a:p>
            <a:pPr algn="l" lvl="1" indent="-342900" marL="342900">
              <a:lnSpc>
                <a:spcPct val="1577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음성의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위상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정보나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미세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노이즈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일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모델이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놓칠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있는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위조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증거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포착에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고도로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특화</a:t>
            </a:r>
          </a:p>
          <a:p>
            <a:pPr algn="l" lvl="1" indent="-342900" marL="342900">
              <a:lnSpc>
                <a:spcPct val="1577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경량화에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유리해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온디바이스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모델로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적합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→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완료된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모델의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지표가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낮아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대안책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모색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27400" y="9029700"/>
            <a:ext cx="3276600" cy="787400"/>
          </a:xfrm>
          <a:prstGeom prst="rect">
            <a:avLst/>
          </a:prstGeom>
        </p:spPr>
        <p:txBody>
          <a:bodyPr anchor="t" rtlCol="false" lIns="0" tIns="27940" rIns="0" bIns="0"/>
          <a:lstStyle/>
          <a:p>
            <a:pPr algn="ctr" lvl="0">
              <a:lnSpc>
                <a:spcPct val="107899"/>
              </a:lnSpc>
            </a:pPr>
            <a:r>
              <a:rPr lang="en" sz="4400" b="false" i="false" u="none" strike="noStrike">
                <a:solidFill>
                  <a:srgbClr val="000000"/>
                </a:solidFill>
                <a:latin typeface="JejuGothic"/>
              </a:rPr>
              <a:t>Wav2Vec2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01000" y="8445500"/>
            <a:ext cx="12776200" cy="26416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577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강력한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음성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특징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추출기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역할을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하는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초거대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Foundation Model</a:t>
            </a:r>
          </a:p>
          <a:p>
            <a:pPr algn="l" lvl="1" indent="-342900" marL="342900">
              <a:lnSpc>
                <a:spcPct val="1577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Wav2Vec2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기반으로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합성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음성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탐지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작업을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파인튜닝한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mo-thecreator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57700"/>
              </a:lnSpc>
            </a:pP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→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테스트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99.7%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매우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안정적이고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높은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탐지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정확도를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기록</a:t>
            </a:r>
          </a:p>
          <a:p>
            <a:pPr algn="l" lvl="1" indent="-342900" marL="342900">
              <a:lnSpc>
                <a:spcPct val="1577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다양한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변종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가짜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음성을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구분해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내는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Light"/>
              </a:rPr>
              <a:t>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범용적이고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강건하게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작동하여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채택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3627100" cy="33528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최종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및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성능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그래프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p.22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5100" y="4064000"/>
            <a:ext cx="9131300" cy="7454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476500" y="11709400"/>
            <a:ext cx="6502400" cy="1663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6119"/>
              </a:lnSpc>
            </a:pP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ASVspoof 2019 eval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약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3800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개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대상</a:t>
            </a:r>
          </a:p>
          <a:p>
            <a:pPr algn="ctr" lvl="0">
              <a:lnSpc>
                <a:spcPct val="136119"/>
              </a:lnSpc>
            </a:pPr>
            <a:r>
              <a:rPr lang="en" sz="2803" b="false" i="false" u="none" strike="noStrike">
                <a:solidFill>
                  <a:srgbClr val="000000"/>
                </a:solidFill>
                <a:latin typeface="Pretendard ExtraLight"/>
              </a:rPr>
              <a:t>(spoof : 90%, bonafide : 10%)</a:t>
            </a:r>
          </a:p>
          <a:p>
            <a:pPr algn="ctr" lvl="0">
              <a:lnSpc>
                <a:spcPct val="136119"/>
              </a:lnSpc>
            </a:pPr>
            <a:r>
              <a:rPr lang="en" sz="2803" b="false" i="false" u="none" strike="noStrike">
                <a:solidFill>
                  <a:srgbClr val="000000"/>
                </a:solidFill>
                <a:latin typeface="Pretendard ExtraLight"/>
              </a:rPr>
              <a:t>→  </a:t>
            </a:r>
            <a:r>
              <a:rPr lang="ko-KR" sz="2803" b="true" i="false" u="none" strike="noStrike">
                <a:solidFill>
                  <a:srgbClr val="000000"/>
                </a:solidFill>
                <a:ea typeface="Pretendard ExtraLight"/>
              </a:rPr>
              <a:t>정확도</a:t>
            </a:r>
            <a:r>
              <a:rPr lang="en-US" sz="2803" b="true" i="false" u="none" strike="noStrike">
                <a:solidFill>
                  <a:srgbClr val="000000"/>
                </a:solidFill>
                <a:latin typeface="Pretendard ExtraLight"/>
              </a:rPr>
              <a:t> 99.76%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기록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96500" y="11785600"/>
            <a:ext cx="11277600" cy="1524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6119"/>
              </a:lnSpc>
            </a:pP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ASVspoof 2021 eval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데이터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5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만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개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대상으로도</a:t>
            </a:r>
          </a:p>
          <a:p>
            <a:pPr algn="ctr" lvl="0">
              <a:lnSpc>
                <a:spcPct val="136119"/>
              </a:lnSpc>
            </a:pP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99.79%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의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높은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정확도를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보이며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, </a:t>
            </a:r>
          </a:p>
          <a:p>
            <a:pPr algn="ctr" lvl="0">
              <a:lnSpc>
                <a:spcPct val="136119"/>
              </a:lnSpc>
            </a:pP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합성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음성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데이터셋에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대한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모델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강건성을</a:t>
            </a:r>
            <a:r>
              <a:rPr lang="en-US" sz="28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803" b="false" i="false" u="none" strike="noStrike">
                <a:solidFill>
                  <a:srgbClr val="000000"/>
                </a:solidFill>
                <a:ea typeface="Pretendard ExtraLight"/>
              </a:rPr>
              <a:t>보여줌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06200" y="4064000"/>
            <a:ext cx="91313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3627100" cy="33528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최종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및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성능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그래프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55200" y="3987800"/>
            <a:ext cx="13436600" cy="789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-63500" y="6337300"/>
            <a:ext cx="10769600" cy="195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6119"/>
              </a:lnSpc>
            </a:pP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비합성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음성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판단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성능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점검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필요</a:t>
            </a:r>
          </a:p>
          <a:p>
            <a:pPr algn="ctr" lvl="0">
              <a:lnSpc>
                <a:spcPct val="136119"/>
              </a:lnSpc>
            </a:pP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→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소아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남녀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일반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대화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음성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855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개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대상으로</a:t>
            </a:r>
          </a:p>
          <a:p>
            <a:pPr algn="ctr" lvl="0">
              <a:lnSpc>
                <a:spcPct val="136119"/>
              </a:lnSpc>
            </a:pP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7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개의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위양성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결과로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  <a:r>
              <a:rPr lang="ko-KR" sz="3603" b="true" i="false" u="none" strike="noStrike">
                <a:solidFill>
                  <a:srgbClr val="000000"/>
                </a:solidFill>
                <a:ea typeface="Pretendard ExtraLight"/>
              </a:rPr>
              <a:t>정확도</a:t>
            </a:r>
            <a:r>
              <a:rPr lang="en-US" sz="3603" b="true" i="false" u="none" strike="noStrike">
                <a:solidFill>
                  <a:srgbClr val="000000"/>
                </a:solidFill>
                <a:latin typeface="Pretendard ExtraLight"/>
              </a:rPr>
              <a:t> 99.18%</a:t>
            </a:r>
            <a:r>
              <a:rPr lang="en-US" sz="3603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603" b="false" i="false" u="none" strike="noStrike">
                <a:solidFill>
                  <a:srgbClr val="000000"/>
                </a:solidFill>
                <a:ea typeface="Pretendard ExtraLight"/>
              </a:rPr>
              <a:t>기록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01900" y="4483100"/>
            <a:ext cx="9448800" cy="9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33300" y="4483100"/>
            <a:ext cx="94488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01900" y="8293100"/>
            <a:ext cx="9448800" cy="95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33300" y="8293100"/>
            <a:ext cx="9448800" cy="952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636500" y="4622800"/>
            <a:ext cx="9042400" cy="660400"/>
          </a:xfrm>
          <a:prstGeom prst="rect">
            <a:avLst/>
          </a:prstGeom>
        </p:spPr>
        <p:txBody>
          <a:bodyPr anchor="b" rtlCol="false" lIns="0" tIns="0" rIns="0" bIns="47413"/>
          <a:lstStyle/>
          <a:p>
            <a:pPr algn="ctr" lvl="0">
              <a:lnSpc>
                <a:spcPct val="99600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latin typeface="Pretendard SemiBold"/>
              </a:rPr>
              <a:t>Whisper.cpp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63800" y="2082800"/>
            <a:ext cx="136271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STT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선택과정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5100" y="4622800"/>
            <a:ext cx="9042400" cy="660400"/>
          </a:xfrm>
          <a:prstGeom prst="rect">
            <a:avLst/>
          </a:prstGeom>
        </p:spPr>
        <p:txBody>
          <a:bodyPr anchor="b" rtlCol="false" lIns="0" tIns="0" rIns="0" bIns="47413"/>
          <a:lstStyle/>
          <a:p>
            <a:pPr algn="ctr" lvl="0">
              <a:lnSpc>
                <a:spcPct val="99600"/>
              </a:lnSpc>
            </a:pPr>
            <a:r>
              <a:rPr lang="en-US" sz="3733" b="false" i="false" u="none" strike="noStrike">
                <a:solidFill>
                  <a:srgbClr val="FFFFFF"/>
                </a:solidFill>
                <a:latin typeface="Pretendard SemiBold"/>
              </a:rPr>
              <a:t>OpenAI Whisper (</a:t>
            </a:r>
            <a:r>
              <a:rPr lang="ko-KR" sz="3733" b="false" i="false" u="none" strike="noStrike">
                <a:solidFill>
                  <a:srgbClr val="FFFFFF"/>
                </a:solidFill>
                <a:ea typeface="Pretendard SemiBold"/>
              </a:rPr>
              <a:t>일반</a:t>
            </a:r>
            <a:r>
              <a:rPr lang="en-US" sz="3733" b="false" i="false" u="none" strike="noStrike">
                <a:solidFill>
                  <a:srgbClr val="FFFFFF"/>
                </a:solidFill>
                <a:latin typeface="Pretendard SemiBold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55900" y="5664200"/>
            <a:ext cx="9042400" cy="1485900"/>
          </a:xfrm>
          <a:prstGeom prst="rect">
            <a:avLst/>
          </a:prstGeom>
        </p:spPr>
        <p:txBody>
          <a:bodyPr anchor="t" rtlCol="false" lIns="0" tIns="18626" rIns="0" bIns="0"/>
          <a:lstStyle/>
          <a:p>
            <a:pPr algn="l" lvl="0">
              <a:lnSpc>
                <a:spcPct val="107899"/>
              </a:lnSpc>
            </a:pP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기계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음성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
pro : Python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구현으로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
con : Android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불가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아키텍처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00000" y="5664200"/>
            <a:ext cx="9042400" cy="1485900"/>
          </a:xfrm>
          <a:prstGeom prst="rect">
            <a:avLst/>
          </a:prstGeom>
        </p:spPr>
        <p:txBody>
          <a:bodyPr anchor="t" rtlCol="false" lIns="0" tIns="18626" rIns="0" bIns="0"/>
          <a:lstStyle/>
          <a:p>
            <a:pPr algn="l" lvl="0">
              <a:lnSpc>
                <a:spcPct val="107899"/>
              </a:lnSpc>
            </a:pP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Whisper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모델의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C++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포팅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버전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
pro :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네트워크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불필요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
con :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용량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부담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05100" y="8432800"/>
            <a:ext cx="9042400" cy="660400"/>
          </a:xfrm>
          <a:prstGeom prst="rect">
            <a:avLst/>
          </a:prstGeom>
        </p:spPr>
        <p:txBody>
          <a:bodyPr anchor="b" rtlCol="false" lIns="0" tIns="0" rIns="0" bIns="47413"/>
          <a:lstStyle/>
          <a:p>
            <a:pPr algn="ctr" lvl="0">
              <a:lnSpc>
                <a:spcPct val="99600"/>
              </a:lnSpc>
            </a:pPr>
            <a:r>
              <a:rPr lang="en" sz="3733" b="false" i="false" u="none" strike="noStrike">
                <a:solidFill>
                  <a:srgbClr val="FFFFFF"/>
                </a:solidFill>
                <a:latin typeface="Pretendard SemiBold"/>
              </a:rPr>
              <a:t>Leopard STT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55900" y="9537700"/>
            <a:ext cx="9042400" cy="1485900"/>
          </a:xfrm>
          <a:prstGeom prst="rect">
            <a:avLst/>
          </a:prstGeom>
        </p:spPr>
        <p:txBody>
          <a:bodyPr anchor="t" rtlCol="false" lIns="0" tIns="18626" rIns="0" bIns="0"/>
          <a:lstStyle/>
          <a:p>
            <a:pPr algn="l" lvl="0">
              <a:lnSpc>
                <a:spcPct val="107899"/>
              </a:lnSpc>
            </a:pP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Picovoice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상용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온디바이스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STT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엔진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
pro :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크로스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(Android, iOS, Web,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)
con :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한국어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인식률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낮음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36500" y="8432800"/>
            <a:ext cx="9042400" cy="660400"/>
          </a:xfrm>
          <a:prstGeom prst="rect">
            <a:avLst/>
          </a:prstGeom>
        </p:spPr>
        <p:txBody>
          <a:bodyPr anchor="b" rtlCol="false" lIns="0" tIns="0" rIns="0" bIns="47413"/>
          <a:lstStyle/>
          <a:p>
            <a:pPr algn="ctr" lvl="0">
              <a:lnSpc>
                <a:spcPct val="99600"/>
              </a:lnSpc>
            </a:pPr>
            <a:r>
              <a:rPr lang="en" sz="3733" b="true" i="false" u="none" strike="noStrike">
                <a:solidFill>
                  <a:srgbClr val="FFFFFF"/>
                </a:solidFill>
                <a:latin typeface="Pretendard SemiBold"/>
              </a:rPr>
              <a:t>Google Cloud STT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00000" y="9537700"/>
            <a:ext cx="9042400" cy="1485900"/>
          </a:xfrm>
          <a:prstGeom prst="rect">
            <a:avLst/>
          </a:prstGeom>
        </p:spPr>
        <p:txBody>
          <a:bodyPr anchor="t" rtlCol="false" lIns="0" tIns="18626" rIns="0" bIns="0"/>
          <a:lstStyle/>
          <a:p>
            <a:pPr algn="l" lvl="0">
              <a:lnSpc>
                <a:spcPct val="107899"/>
              </a:lnSpc>
            </a:pP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gRPC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양방향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Regular"/>
              </a:rPr>
              <a:t>스트리밍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
pro :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양방향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스트리밍으로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지속연결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
con :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98120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STT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최종선택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: Google Cloud STT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03600" y="6184900"/>
            <a:ext cx="17526000" cy="50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035300" y="5105400"/>
            <a:ext cx="6210300" cy="787400"/>
          </a:xfrm>
          <a:prstGeom prst="rect">
            <a:avLst/>
          </a:prstGeom>
        </p:spPr>
        <p:txBody>
          <a:bodyPr anchor="t" rtlCol="false" lIns="0" tIns="27940" rIns="0" bIns="0"/>
          <a:lstStyle/>
          <a:p>
            <a:pPr algn="l" lvl="0">
              <a:lnSpc>
                <a:spcPct val="107899"/>
              </a:lnSpc>
            </a:pPr>
            <a:r>
              <a:rPr lang="ko-KR" sz="4400" b="true" i="false" u="none" strike="noStrike">
                <a:solidFill>
                  <a:srgbClr val="000000"/>
                </a:solidFill>
                <a:ea typeface="Pretendard Medium"/>
              </a:rPr>
              <a:t>실시간성</a:t>
            </a:r>
            <a:r>
              <a:rPr lang="en-US" sz="44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>
                <a:solidFill>
                  <a:srgbClr val="000000"/>
                </a:solidFill>
                <a:ea typeface="Pretendard Medium"/>
              </a:rPr>
              <a:t>확보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14000" y="5219700"/>
            <a:ext cx="10388600" cy="596900"/>
          </a:xfrm>
          <a:prstGeom prst="rect">
            <a:avLst/>
          </a:prstGeom>
        </p:spPr>
        <p:txBody>
          <a:bodyPr anchor="t" rtlCol="false" lIns="0" tIns="21167" rIns="0" bIns="0"/>
          <a:lstStyle/>
          <a:p>
            <a:pPr algn="l" lvl="0">
              <a:lnSpc>
                <a:spcPct val="1078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발화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즉시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변환으로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자연스러운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인터랙션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03600" y="7594600"/>
            <a:ext cx="17526000" cy="50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035300" y="6527800"/>
            <a:ext cx="6210300" cy="787400"/>
          </a:xfrm>
          <a:prstGeom prst="rect">
            <a:avLst/>
          </a:prstGeom>
        </p:spPr>
        <p:txBody>
          <a:bodyPr anchor="t" rtlCol="false" lIns="0" tIns="27940" rIns="0" bIns="0"/>
          <a:lstStyle/>
          <a:p>
            <a:pPr algn="l" lvl="0">
              <a:lnSpc>
                <a:spcPct val="107899"/>
              </a:lnSpc>
            </a:pPr>
            <a:r>
              <a:rPr lang="ko-KR" sz="4400" b="true" i="false" u="none" strike="noStrike">
                <a:solidFill>
                  <a:srgbClr val="000000"/>
                </a:solidFill>
                <a:ea typeface="Pretendard Medium"/>
              </a:rPr>
              <a:t>기술적</a:t>
            </a:r>
            <a:r>
              <a:rPr lang="en-US" sz="44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>
                <a:solidFill>
                  <a:srgbClr val="000000"/>
                </a:solidFill>
                <a:ea typeface="Pretendard Medium"/>
              </a:rPr>
              <a:t>안정성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4000" y="6629400"/>
            <a:ext cx="10388600" cy="596900"/>
          </a:xfrm>
          <a:prstGeom prst="rect">
            <a:avLst/>
          </a:prstGeom>
        </p:spPr>
        <p:txBody>
          <a:bodyPr anchor="t" rtlCol="false" lIns="0" tIns="21167" rIns="0" bIns="0"/>
          <a:lstStyle/>
          <a:p>
            <a:pPr algn="l" lvl="0">
              <a:lnSpc>
                <a:spcPct val="107899"/>
              </a:lnSpc>
            </a:pP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Google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최신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활용가능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03600" y="9017000"/>
            <a:ext cx="17526000" cy="50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035300" y="7937500"/>
            <a:ext cx="6400800" cy="787400"/>
          </a:xfrm>
          <a:prstGeom prst="rect">
            <a:avLst/>
          </a:prstGeom>
        </p:spPr>
        <p:txBody>
          <a:bodyPr anchor="t" rtlCol="false" lIns="0" tIns="27940" rIns="0" bIns="0"/>
          <a:lstStyle/>
          <a:p>
            <a:pPr algn="l" lvl="0">
              <a:lnSpc>
                <a:spcPct val="107899"/>
              </a:lnSpc>
            </a:pPr>
            <a:r>
              <a:rPr lang="ko-KR" sz="4400" b="true" i="false" u="none" strike="noStrike">
                <a:solidFill>
                  <a:srgbClr val="000000"/>
                </a:solidFill>
                <a:ea typeface="Pretendard Medium"/>
              </a:rPr>
              <a:t>개발</a:t>
            </a:r>
            <a:r>
              <a:rPr lang="en-US" sz="44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44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>
                <a:solidFill>
                  <a:srgbClr val="000000"/>
                </a:solidFill>
                <a:ea typeface="Pretendard Medium"/>
              </a:rPr>
              <a:t>유지보수</a:t>
            </a:r>
            <a:r>
              <a:rPr lang="en-US" sz="44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>
                <a:solidFill>
                  <a:srgbClr val="000000"/>
                </a:solidFill>
                <a:ea typeface="Pretendard Medium"/>
              </a:rPr>
              <a:t>효율성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14000" y="8051800"/>
            <a:ext cx="10388600" cy="596900"/>
          </a:xfrm>
          <a:prstGeom prst="rect">
            <a:avLst/>
          </a:prstGeom>
        </p:spPr>
        <p:txBody>
          <a:bodyPr anchor="t" rtlCol="false" lIns="0" tIns="21167" rIns="0" bIns="0"/>
          <a:lstStyle/>
          <a:p>
            <a:pPr algn="l" lvl="0">
              <a:lnSpc>
                <a:spcPct val="1078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복잡한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NDK/JNI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불필요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03600" y="10426700"/>
            <a:ext cx="17526000" cy="50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035300" y="9359900"/>
            <a:ext cx="6210300" cy="787400"/>
          </a:xfrm>
          <a:prstGeom prst="rect">
            <a:avLst/>
          </a:prstGeom>
        </p:spPr>
        <p:txBody>
          <a:bodyPr anchor="t" rtlCol="false" lIns="0" tIns="27940" rIns="0" bIns="0"/>
          <a:lstStyle/>
          <a:p>
            <a:pPr algn="l" lvl="0">
              <a:lnSpc>
                <a:spcPct val="107899"/>
              </a:lnSpc>
            </a:pPr>
            <a:r>
              <a:rPr lang="ko-KR" sz="4400" b="true" i="false" u="none" strike="noStrike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4400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4400" b="true" i="false" u="none" strike="noStrike">
                <a:solidFill>
                  <a:srgbClr val="000000"/>
                </a:solidFill>
                <a:ea typeface="Pretendard Medium"/>
              </a:rPr>
              <a:t>최적화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14000" y="9474200"/>
            <a:ext cx="10388600" cy="596900"/>
          </a:xfrm>
          <a:prstGeom prst="rect">
            <a:avLst/>
          </a:prstGeom>
        </p:spPr>
        <p:txBody>
          <a:bodyPr anchor="t" rtlCol="false" lIns="0" tIns="21167" rIns="0" bIns="0"/>
          <a:lstStyle/>
          <a:p>
            <a:pPr algn="l" lvl="0">
              <a:lnSpc>
                <a:spcPct val="1078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양방향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스트리밍으로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지연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9812000" cy="20828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전체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아키텍처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p.26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63800" y="4165600"/>
            <a:ext cx="14782800" cy="660400"/>
          </a:xfrm>
          <a:prstGeom prst="rect">
            <a:avLst/>
          </a:prstGeom>
        </p:spPr>
        <p:txBody>
          <a:bodyPr anchor="t" rtlCol="false" lIns="0" tIns="47413" rIns="0" bIns="0"/>
          <a:lstStyle/>
          <a:p>
            <a:pPr algn="l" lvl="0">
              <a:lnSpc>
                <a:spcPct val="99600"/>
              </a:lnSpc>
            </a:pPr>
            <a:r>
              <a:rPr lang="ko-KR" sz="3733" b="true" i="false" u="none" strike="noStrike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sz="3733" b="true" i="false" u="none" strike="noStrike">
                <a:solidFill>
                  <a:srgbClr val="000000"/>
                </a:solidFill>
                <a:latin typeface="Pretendard Medium"/>
              </a:rPr>
              <a:t>(voip</a:t>
            </a:r>
            <a:r>
              <a:rPr lang="ko-KR" sz="3733" b="true" i="false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3733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Pretendard Medium"/>
              </a:rPr>
              <a:t>보이스피싱</a:t>
            </a:r>
            <a:r>
              <a:rPr lang="en-US" sz="3733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Pretendard Medium"/>
              </a:rPr>
              <a:t>탐지</a:t>
            </a:r>
            <a:r>
              <a:rPr lang="en-US" sz="3733" b="true" i="false" u="none" strike="noStrike">
                <a:solidFill>
                  <a:srgbClr val="000000"/>
                </a:solidFill>
                <a:latin typeface="Pretendard Medium"/>
              </a:rPr>
              <a:t>)</a:t>
            </a:r>
            <a:r>
              <a:rPr lang="ko-KR" sz="3733" b="true" i="false" u="none" strike="noStrike">
                <a:solidFill>
                  <a:srgbClr val="000000"/>
                </a:solidFill>
                <a:ea typeface="Pretendard Medium"/>
              </a:rPr>
              <a:t>에서</a:t>
            </a:r>
            <a:r>
              <a:rPr lang="en-US" sz="3733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Pretendard Medium"/>
              </a:rPr>
              <a:t>전체</a:t>
            </a:r>
            <a:r>
              <a:rPr lang="en-US" sz="3733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sz="3733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Pretendard Medium"/>
              </a:rPr>
              <a:t>동작</a:t>
            </a:r>
            <a:r>
              <a:rPr lang="en-US" sz="3733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Pretendard Medium"/>
              </a:rPr>
              <a:t>프로세스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65800" y="5232400"/>
            <a:ext cx="13462000" cy="7061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874500" y="8039100"/>
            <a:ext cx="1257300" cy="457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539" b="false" i="false" u="none" strike="noStrike">
                <a:solidFill>
                  <a:srgbClr val="000000"/>
                </a:solidFill>
                <a:latin typeface="Pretendard Regular"/>
              </a:rPr>
              <a:t>Asterisk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9812000" cy="18542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구현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환경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: AWS(Asterisk)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p.27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75700" y="7988300"/>
            <a:ext cx="6769100" cy="50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438400" y="5054600"/>
            <a:ext cx="8483600" cy="660400"/>
          </a:xfrm>
          <a:prstGeom prst="rect">
            <a:avLst/>
          </a:prstGeom>
        </p:spPr>
        <p:txBody>
          <a:bodyPr anchor="t" rtlCol="false" lIns="0" tIns="47413" rIns="0" bIns="0"/>
          <a:lstStyle/>
          <a:p>
            <a:pPr algn="l" lvl="0">
              <a:lnSpc>
                <a:spcPct val="99600"/>
              </a:lnSpc>
            </a:pPr>
            <a:r>
              <a:rPr lang="en-US" sz="3733" b="true" i="false" u="none" strike="noStrike">
                <a:solidFill>
                  <a:srgbClr val="000000"/>
                </a:solidFill>
                <a:latin typeface="Pretendard SemiBold"/>
              </a:rPr>
              <a:t>Asterisk </a:t>
            </a:r>
            <a:r>
              <a:rPr lang="ko-KR" sz="3733" b="true" i="false" u="none" strike="noStrike">
                <a:solidFill>
                  <a:srgbClr val="000000"/>
                </a:solidFill>
                <a:ea typeface="Pretendard SemiBold"/>
              </a:rPr>
              <a:t>선택</a:t>
            </a:r>
            <a:r>
              <a:rPr lang="en-US" sz="3733" b="tru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Pretendard SemiBold"/>
              </a:rPr>
              <a:t>이유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38400" y="6350000"/>
            <a:ext cx="8851900" cy="2857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73470"/>
              </a:lnSpc>
            </a:pPr>
            <a:r>
              <a:rPr lang="ko-KR" sz="2933" b="true" i="false" u="none" strike="noStrike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933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787878"/>
                </a:solidFill>
                <a:ea typeface="Pretendard Regular"/>
              </a:rPr>
              <a:t>용이성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
    -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전화교환기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(PBX)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구현하는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가장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간단하고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쉬운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방법</a:t>
            </a:r>
            <a:b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</a:br>
            <a:r>
              <a:rPr lang="ko-KR" sz="2933" b="true" i="false" u="none" strike="noStrike">
                <a:solidFill>
                  <a:srgbClr val="787878"/>
                </a:solidFill>
                <a:ea typeface="Pretendard Regular"/>
              </a:rPr>
              <a:t>테스트</a:t>
            </a:r>
            <a:r>
              <a:rPr lang="en-US" sz="2933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787878"/>
                </a:solidFill>
                <a:ea typeface="Pretendard Regular"/>
              </a:rPr>
              <a:t>적합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
    -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기본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통화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기능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테스트에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적합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95300" y="5054600"/>
            <a:ext cx="8966200" cy="660400"/>
          </a:xfrm>
          <a:prstGeom prst="rect">
            <a:avLst/>
          </a:prstGeom>
        </p:spPr>
        <p:txBody>
          <a:bodyPr anchor="t" rtlCol="false" lIns="0" tIns="47413" rIns="0" bIns="0"/>
          <a:lstStyle/>
          <a:p>
            <a:pPr algn="l" lvl="0">
              <a:lnSpc>
                <a:spcPct val="99600"/>
              </a:lnSpc>
            </a:pPr>
            <a:r>
              <a:rPr lang="en-US" sz="3733" b="true" i="false" u="none" strike="noStrike">
                <a:solidFill>
                  <a:srgbClr val="000000"/>
                </a:solidFill>
                <a:latin typeface="Pretendard SemiBold"/>
              </a:rPr>
              <a:t>Voip Asterisk  </a:t>
            </a:r>
            <a:r>
              <a:rPr lang="ko-KR" sz="3733" b="true" i="false" u="none" strike="noStrike">
                <a:solidFill>
                  <a:srgbClr val="000000"/>
                </a:solidFill>
                <a:ea typeface="Pretendard SemiBold"/>
              </a:rPr>
              <a:t>구동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95300" y="6350000"/>
            <a:ext cx="9791700" cy="2959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80940"/>
              </a:lnSpc>
            </a:pPr>
            <a:r>
              <a:rPr lang="ko-KR" sz="2933" b="true" i="false" u="none" strike="noStrike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933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787878"/>
                </a:solidFill>
                <a:ea typeface="Pretendard Regular"/>
              </a:rPr>
              <a:t>환경</a:t>
            </a:r>
            <a:r>
              <a:rPr lang="en-US" sz="2933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787878"/>
                </a:solidFill>
                <a:ea typeface="Pretendard Regular"/>
              </a:rPr>
              <a:t>구성</a:t>
            </a:r>
            <a:r>
              <a:rPr lang="en-US" sz="2933" b="tru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true" i="false" u="none" strike="noStrike">
                <a:solidFill>
                  <a:srgbClr val="787878"/>
                </a:solidFill>
                <a:ea typeface="Pretendard Regular"/>
              </a:rPr>
              <a:t>용이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
    -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서버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1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대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,(AWS EC2) → Ubuntu VM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환경에서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en-US" sz="2933" b="true" i="false" u="none" strike="noStrike">
                <a:solidFill>
                  <a:srgbClr val="787878"/>
                </a:solidFill>
                <a:latin typeface="Pretendard Regular"/>
              </a:rPr>
              <a:t>Asterisk </a:t>
            </a:r>
            <a:r>
              <a:rPr lang="ko-KR" sz="2933" b="true" i="false" u="none" strike="noStrike">
                <a:solidFill>
                  <a:srgbClr val="787878"/>
                </a:solidFill>
                <a:ea typeface="Pretendard Regular"/>
              </a:rPr>
              <a:t>구동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
    -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모바일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클라이언트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(MicroSIP)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상용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app →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가해자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
    -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모바일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클라이언트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구현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933" b="false" i="false" u="none" strike="noStrike">
                <a:solidFill>
                  <a:srgbClr val="787878"/>
                </a:solidFill>
                <a:latin typeface="Pretendard Regular"/>
              </a:rPr>
              <a:t>) → </a:t>
            </a:r>
            <a:r>
              <a:rPr lang="ko-KR" sz="2933" b="false" i="false" u="none" strike="noStrike">
                <a:solidFill>
                  <a:srgbClr val="787878"/>
                </a:solidFill>
                <a:ea typeface="Pretendard Regular"/>
              </a:rPr>
              <a:t>피해자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9583400" cy="20828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On-Device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선택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이유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p.28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27300" y="6794500"/>
            <a:ext cx="43307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개인정보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보호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81700" y="5600700"/>
            <a:ext cx="1460500" cy="146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14300" y="5600700"/>
            <a:ext cx="1460500" cy="146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646900" y="5600700"/>
            <a:ext cx="1460500" cy="1460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527300" y="8509000"/>
            <a:ext cx="61468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7899"/>
              </a:lnSpc>
            </a:pP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민감한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통화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내용이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서버로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전송되지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않음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70600" y="5956300"/>
            <a:ext cx="1282700" cy="7112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2947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JejuGothic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03200" y="5969000"/>
            <a:ext cx="1282700" cy="7112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2947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JejuGothic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735800" y="5969000"/>
            <a:ext cx="1282700" cy="7112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2947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JejuGothic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59900" y="6794500"/>
            <a:ext cx="43307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오프라인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동작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59900" y="8509000"/>
            <a:ext cx="6146800" cy="4699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7899"/>
              </a:lnSpc>
            </a:pP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인터넷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연결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없이도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보안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기능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동작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92500" y="6769100"/>
            <a:ext cx="43307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29479"/>
              </a:lnSpc>
            </a:pP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낮은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지연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시간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92500" y="8483600"/>
            <a:ext cx="6146800" cy="508000"/>
          </a:xfrm>
          <a:prstGeom prst="rect">
            <a:avLst/>
          </a:prstGeom>
        </p:spPr>
        <p:txBody>
          <a:bodyPr anchor="t" rtlCol="false" lIns="0" tIns="16933" rIns="0" bIns="0"/>
          <a:lstStyle/>
          <a:p>
            <a:pPr algn="l" lvl="0">
              <a:lnSpc>
                <a:spcPct val="107899"/>
              </a:lnSpc>
            </a:pP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서버를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거치지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않아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즉각적인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및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JejuGothic"/>
              </a:rPr>
              <a:t>경고</a:t>
            </a:r>
            <a:r>
              <a:rPr lang="en-US" sz="2666" b="false" i="false" u="none" strike="noStrike">
                <a:solidFill>
                  <a:srgbClr val="000000"/>
                </a:solidFill>
                <a:latin typeface="JejuGothic"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79600" y="2654300"/>
            <a:ext cx="6896100" cy="8978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63800" y="2082800"/>
            <a:ext cx="84709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en" sz="9333" b="false" i="false" u="none" strike="noStrike" spc="-467">
                <a:solidFill>
                  <a:srgbClr val="000000"/>
                </a:solidFill>
                <a:latin typeface="JejuGothic"/>
              </a:rPr>
              <a:t>WHY?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0000" y="965200"/>
            <a:ext cx="1612900" cy="3810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0200" y="9817100"/>
            <a:ext cx="10553700" cy="1435100"/>
          </a:xfrm>
          <a:prstGeom prst="rect">
            <a:avLst/>
          </a:prstGeom>
        </p:spPr>
        <p:txBody>
          <a:bodyPr anchor="t" rtlCol="false" lIns="0" tIns="17780" rIns="0" bIns="0"/>
          <a:lstStyle/>
          <a:p>
            <a:pPr algn="ctr" lvl="0">
              <a:lnSpc>
                <a:spcPct val="107899"/>
              </a:lnSpc>
            </a:pP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개인이</a:t>
            </a:r>
            <a:r>
              <a:rPr lang="en-US" sz="2799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아무리</a:t>
            </a:r>
            <a:r>
              <a:rPr lang="en-US" sz="2799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철저히</a:t>
            </a:r>
            <a:r>
              <a:rPr lang="en-US" sz="2799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보호하더라도</a:t>
            </a:r>
            <a:r>
              <a:rPr lang="en-US" sz="2799" b="false" i="false" u="none" strike="noStrike">
                <a:solidFill>
                  <a:srgbClr val="000000"/>
                </a:solidFill>
                <a:latin typeface="JejuGothic"/>
              </a:rPr>
              <a:t>, </a:t>
            </a:r>
          </a:p>
          <a:p>
            <a:pPr algn="ctr" lvl="0">
              <a:lnSpc>
                <a:spcPct val="107899"/>
              </a:lnSpc>
            </a:pP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정보를</a:t>
            </a:r>
            <a:r>
              <a:rPr lang="en-US" sz="2799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다루는</a:t>
            </a:r>
            <a:r>
              <a:rPr lang="en-US" sz="2799" b="false" i="false" u="none" strike="noStrike">
                <a:solidFill>
                  <a:srgbClr val="000000"/>
                </a:solidFill>
                <a:latin typeface="JejuGothic"/>
              </a:rPr>
              <a:t> '</a:t>
            </a: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개인정보</a:t>
            </a:r>
            <a:r>
              <a:rPr lang="en-US" sz="2799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관리자</a:t>
            </a:r>
            <a:r>
              <a:rPr lang="en-US" sz="2799" b="false" i="false" u="none" strike="noStrike">
                <a:solidFill>
                  <a:srgbClr val="000000"/>
                </a:solidFill>
                <a:latin typeface="JejuGothic"/>
              </a:rPr>
              <a:t>'</a:t>
            </a: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가</a:t>
            </a:r>
            <a:r>
              <a:rPr lang="en-US" sz="2799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공격당하면</a:t>
            </a:r>
          </a:p>
          <a:p>
            <a:pPr algn="ctr" lvl="0">
              <a:lnSpc>
                <a:spcPct val="107899"/>
              </a:lnSpc>
            </a:pP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보호는</a:t>
            </a:r>
            <a:r>
              <a:rPr lang="en-US" sz="2799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799" b="false" i="false" u="none" strike="noStrike">
                <a:solidFill>
                  <a:srgbClr val="000000"/>
                </a:solidFill>
                <a:ea typeface="JejuGothic"/>
              </a:rPr>
              <a:t>무의미해집니다</a:t>
            </a:r>
            <a:r>
              <a:rPr lang="en-US" sz="2799" b="false" i="false" u="none" strike="noStrike">
                <a:solidFill>
                  <a:srgbClr val="000000"/>
                </a:solidFill>
                <a:latin typeface="JejuGothic"/>
              </a:rPr>
              <a:t>.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13100" y="8293100"/>
            <a:ext cx="10604500" cy="660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개인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보안의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한계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: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타겟이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되는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 '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관리자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'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0000" y="4432300"/>
            <a:ext cx="11214100" cy="83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5499100"/>
            <a:ext cx="11963400" cy="71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" y="6464300"/>
            <a:ext cx="83439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9583400" cy="20828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On-Device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에서의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p.29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35300" y="4445000"/>
            <a:ext cx="1155700" cy="115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44600" y="4445000"/>
            <a:ext cx="1155700" cy="1155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699500" y="8013700"/>
            <a:ext cx="69850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36900" y="4533900"/>
            <a:ext cx="965200" cy="96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95400" y="4483100"/>
            <a:ext cx="1054100" cy="1054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508500" y="4635500"/>
            <a:ext cx="5689600" cy="749300"/>
          </a:xfrm>
          <a:prstGeom prst="rect">
            <a:avLst/>
          </a:prstGeom>
        </p:spPr>
        <p:txBody>
          <a:bodyPr anchor="b" rtlCol="false" lIns="0" tIns="0" rIns="0" bIns="47413"/>
          <a:lstStyle/>
          <a:p>
            <a:pPr algn="l" lvl="0">
              <a:lnSpc>
                <a:spcPct val="99600"/>
              </a:lnSpc>
            </a:pP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AI 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경량화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17800" y="4724400"/>
            <a:ext cx="6273800" cy="660400"/>
          </a:xfrm>
          <a:prstGeom prst="rect">
            <a:avLst/>
          </a:prstGeom>
        </p:spPr>
        <p:txBody>
          <a:bodyPr anchor="b" rtlCol="false" lIns="0" tIns="0" rIns="0" bIns="47413"/>
          <a:lstStyle/>
          <a:p>
            <a:pPr algn="l" lvl="0">
              <a:lnSpc>
                <a:spcPct val="99600"/>
              </a:lnSpc>
            </a:pP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실시간</a:t>
            </a: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추론을</a:t>
            </a: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위한</a:t>
            </a: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아키텍처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35300" y="6007100"/>
            <a:ext cx="8102600" cy="1536700"/>
          </a:xfrm>
          <a:prstGeom prst="rect">
            <a:avLst/>
          </a:prstGeom>
        </p:spPr>
        <p:txBody>
          <a:bodyPr anchor="t" rtlCol="false" lIns="0" tIns="18626" rIns="0" bIns="0"/>
          <a:lstStyle/>
          <a:p>
            <a:pPr algn="l" lvl="0">
              <a:lnSpc>
                <a:spcPct val="107899"/>
              </a:lnSpc>
            </a:pPr>
            <a:r>
              <a:rPr lang="ko-KR" sz="2933" b="true" i="false" u="none" strike="noStrike">
                <a:solidFill>
                  <a:srgbClr val="000000"/>
                </a:solidFill>
                <a:ea typeface="Pretendard Medium"/>
              </a:rPr>
              <a:t>양자화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Medium"/>
              </a:rPr>
              <a:t> (Quantization)</a:t>
            </a:r>
          </a:p>
          <a:p>
            <a:pPr algn="l" lvl="0">
              <a:lnSpc>
                <a:spcPct val="107899"/>
              </a:lnSpc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가중치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(Weight)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압축을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모델크기를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대비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1/3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크기로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Regular"/>
              </a:rPr>
              <a:t>축소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82700" y="6007100"/>
            <a:ext cx="8102600" cy="1485900"/>
          </a:xfrm>
          <a:prstGeom prst="rect">
            <a:avLst/>
          </a:prstGeom>
        </p:spPr>
        <p:txBody>
          <a:bodyPr anchor="t" rtlCol="false" lIns="0" tIns="18626" rIns="0" bIns="0"/>
          <a:lstStyle/>
          <a:p>
            <a:pPr algn="l" lvl="0">
              <a:lnSpc>
                <a:spcPct val="107899"/>
              </a:lnSpc>
            </a:pPr>
            <a:r>
              <a:rPr lang="ko-KR" sz="2933" b="true" i="false" u="none" strike="noStrike">
                <a:solidFill>
                  <a:srgbClr val="000000"/>
                </a:solidFill>
                <a:ea typeface="Pretendard SemiBold"/>
              </a:rPr>
              <a:t>오디오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SemiBold"/>
              </a:rPr>
              <a:t>스트림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SemiBold"/>
              </a:rPr>
              <a:t>처리</a:t>
            </a:r>
          </a:p>
          <a:p>
            <a:pPr algn="l" lvl="0">
              <a:lnSpc>
                <a:spcPct val="107899"/>
              </a:lnSpc>
            </a:pP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PJSIP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라이브러리의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음성데이터를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일정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크기의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청크로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분할하여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분석데이터로</a:t>
            </a:r>
            <a:r>
              <a:rPr lang="en-US" sz="2933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Pretendard Medium"/>
              </a:rPr>
              <a:t>사용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36900" y="8318500"/>
            <a:ext cx="6705600" cy="393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voicephishing_model.tflite - 5.5MB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35300" y="7759700"/>
            <a:ext cx="8102600" cy="520700"/>
          </a:xfrm>
          <a:prstGeom prst="rect">
            <a:avLst/>
          </a:prstGeom>
        </p:spPr>
        <p:txBody>
          <a:bodyPr anchor="t" rtlCol="false" lIns="0" tIns="18626" rIns="0" bIns="0"/>
          <a:lstStyle/>
          <a:p>
            <a:pPr algn="l" lvl="0">
              <a:lnSpc>
                <a:spcPct val="107899"/>
              </a:lnSpc>
            </a:pPr>
            <a:r>
              <a:rPr lang="ko-KR" sz="2933" b="true" i="false" u="none" strike="noStrike">
                <a:solidFill>
                  <a:srgbClr val="000000"/>
                </a:solidFill>
                <a:ea typeface="Pretendard Medium"/>
              </a:rPr>
              <a:t>기존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Medium"/>
              </a:rPr>
              <a:t>모델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36900" y="9715500"/>
            <a:ext cx="6705600" cy="393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voicephishing_mode_quantized.tflite - 1.5MB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35300" y="9169400"/>
            <a:ext cx="8102600" cy="520700"/>
          </a:xfrm>
          <a:prstGeom prst="rect">
            <a:avLst/>
          </a:prstGeom>
        </p:spPr>
        <p:txBody>
          <a:bodyPr anchor="t" rtlCol="false" lIns="0" tIns="18626" rIns="0" bIns="0"/>
          <a:lstStyle/>
          <a:p>
            <a:pPr algn="l" lvl="0">
              <a:lnSpc>
                <a:spcPct val="107899"/>
              </a:lnSpc>
            </a:pPr>
            <a:r>
              <a:rPr lang="ko-KR" sz="2933" b="true" i="false" u="none" strike="noStrike">
                <a:solidFill>
                  <a:srgbClr val="000000"/>
                </a:solidFill>
                <a:ea typeface="Pretendard Medium"/>
              </a:rPr>
              <a:t>양자화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Medium"/>
              </a:rPr>
              <a:t>이후</a:t>
            </a:r>
            <a:r>
              <a:rPr lang="en-US" sz="2933" b="tru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933" b="true" i="false" u="none" strike="noStrike">
                <a:solidFill>
                  <a:srgbClr val="000000"/>
                </a:solidFill>
                <a:ea typeface="Pretendard Medium"/>
              </a:rPr>
              <a:t>모델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06800" y="10299700"/>
            <a:ext cx="8013700" cy="1003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703300" y="8001000"/>
            <a:ext cx="79883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95834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구현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환경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: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안드로이드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app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아키텍처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p.30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24200" y="3657600"/>
            <a:ext cx="17919700" cy="9321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12407900"/>
            <a:ext cx="67056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www.yoursitehere.com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2082800"/>
            <a:ext cx="19583400" cy="23368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합성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음성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구동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p.31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0" y="6489700"/>
            <a:ext cx="130048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30400" y="4572000"/>
            <a:ext cx="5537200" cy="10871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12407900"/>
            <a:ext cx="67056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www.yoursitehere.com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2082800"/>
            <a:ext cx="19583400" cy="19812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판단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구동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p.32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95100" y="4343400"/>
            <a:ext cx="11049000" cy="7378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30400" y="4572000"/>
            <a:ext cx="5537200" cy="10871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12407900"/>
            <a:ext cx="67056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www.yoursitehere.com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2082800"/>
            <a:ext cx="12839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실시간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차단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p.33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56100" y="3733800"/>
            <a:ext cx="17995900" cy="660400"/>
          </a:xfrm>
          <a:prstGeom prst="rect">
            <a:avLst/>
          </a:prstGeom>
        </p:spPr>
        <p:txBody>
          <a:bodyPr anchor="t" rtlCol="false" lIns="0" tIns="47413" rIns="0" bIns="0"/>
          <a:lstStyle/>
          <a:p>
            <a:pPr algn="r" lvl="0">
              <a:lnSpc>
                <a:spcPct val="99600"/>
              </a:lnSpc>
            </a:pP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10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초간</a:t>
            </a: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마이크가</a:t>
            </a: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뮤트를</a:t>
            </a: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통해</a:t>
            </a: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개인정보</a:t>
            </a: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유출</a:t>
            </a:r>
            <a:r>
              <a:rPr lang="en-US" sz="3733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false" i="false" u="none" strike="noStrike">
                <a:solidFill>
                  <a:srgbClr val="000000"/>
                </a:solidFill>
                <a:ea typeface="JejuGothic"/>
              </a:rPr>
              <a:t>보호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20100" y="6908800"/>
            <a:ext cx="14122400" cy="173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30400" y="4572000"/>
            <a:ext cx="5537200" cy="10871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839700" cy="19812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서비스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시연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p.34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9" id="9">
            <a:hlinkClick r:id=""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>
                  <p14:trim st="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0">
            <a:off x="4445000" y="3683000"/>
            <a:ext cx="15494000" cy="871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839700" cy="19939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en" sz="9333" b="false" i="false" u="none" strike="noStrike" spc="-467">
                <a:solidFill>
                  <a:srgbClr val="000000"/>
                </a:solidFill>
                <a:ea typeface="JejuGothic"/>
              </a:rPr>
              <a:t>결론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p.35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63800" y="6146800"/>
            <a:ext cx="10693400" cy="3759200"/>
          </a:xfrm>
          <a:prstGeom prst="rect">
            <a:avLst/>
          </a:prstGeom>
        </p:spPr>
        <p:txBody>
          <a:bodyPr anchor="t" rtlCol="false"/>
          <a:lstStyle/>
          <a:p>
            <a:pPr algn="l" lvl="1">
              <a:lnSpc>
                <a:spcPct val="171809"/>
              </a:lnSpc>
            </a:pP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확장형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탐지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algn="l" lvl="1">
              <a:lnSpc>
                <a:spcPct val="171809"/>
              </a:lnSpc>
            </a:pP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증강과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</a:p>
          <a:p>
            <a:pPr algn="l" lvl="1">
              <a:lnSpc>
                <a:spcPct val="171809"/>
              </a:lnSpc>
            </a:pP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멀티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모달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피싱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방어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53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34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63800" y="4267200"/>
            <a:ext cx="75819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7073" b="true" i="false" u="none" strike="noStrike">
                <a:solidFill>
                  <a:srgbClr val="000000"/>
                </a:solidFill>
                <a:latin typeface="Pretendard SemiBold"/>
              </a:rPr>
              <a:t>Key Achievement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839700" cy="19939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en" sz="9333" b="false" i="false" u="none" strike="noStrike" spc="-467">
                <a:solidFill>
                  <a:srgbClr val="000000"/>
                </a:solidFill>
                <a:ea typeface="JejuGothic"/>
              </a:rPr>
              <a:t>결론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p.36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63800" y="5918200"/>
            <a:ext cx="9347200" cy="5740400"/>
          </a:xfrm>
          <a:prstGeom prst="rect">
            <a:avLst/>
          </a:prstGeom>
        </p:spPr>
        <p:txBody>
          <a:bodyPr anchor="t" rtlCol="false"/>
          <a:lstStyle/>
          <a:p>
            <a:pPr algn="l" lvl="1">
              <a:lnSpc>
                <a:spcPct val="171809"/>
              </a:lnSpc>
            </a:pP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STT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온디바이스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전환</a:t>
            </a:r>
          </a:p>
          <a:p>
            <a:pPr algn="l" lvl="1">
              <a:lnSpc>
                <a:spcPct val="171809"/>
              </a:lnSpc>
            </a:pP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Robustness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확장</a:t>
            </a:r>
          </a:p>
          <a:p>
            <a:pPr algn="l" lvl="1">
              <a:lnSpc>
                <a:spcPct val="17180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실증</a:t>
            </a:r>
          </a:p>
          <a:p>
            <a:pPr algn="l" lvl="1">
              <a:lnSpc>
                <a:spcPct val="17180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발화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차단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트리거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다양성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동적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대응</a:t>
            </a:r>
          </a:p>
          <a:p>
            <a:pPr algn="l" lvl="1">
              <a:lnSpc>
                <a:spcPct val="17180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탐지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판단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연계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63800" y="4229100"/>
            <a:ext cx="54229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7073" b="true" i="false" u="none" strike="noStrike">
                <a:solidFill>
                  <a:srgbClr val="000000"/>
                </a:solidFill>
                <a:latin typeface="Pretendard SemiBold"/>
              </a:rPr>
              <a:t>Future Work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3114000" y="4749800"/>
            <a:ext cx="1270000" cy="422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749800"/>
            <a:ext cx="1270000" cy="4229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391400" y="5181600"/>
            <a:ext cx="10261600" cy="3035300"/>
          </a:xfrm>
          <a:prstGeom prst="rect">
            <a:avLst/>
          </a:prstGeom>
        </p:spPr>
        <p:txBody>
          <a:bodyPr anchor="t" rtlCol="false" lIns="0" tIns="433494" rIns="0" bIns="0"/>
          <a:lstStyle/>
          <a:p>
            <a:pPr algn="l" lvl="0">
              <a:lnSpc>
                <a:spcPct val="83000"/>
              </a:lnSpc>
            </a:pPr>
            <a:r>
              <a:rPr lang="en" sz="17066" b="false" i="false" u="none" strike="noStrike" spc="-852">
                <a:solidFill>
                  <a:srgbClr val="000000"/>
                </a:solidFill>
                <a:ea typeface="GangwonEduPower"/>
              </a:rPr>
              <a:t>감사합니다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9042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p.37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511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072600" y="12395200"/>
            <a:ext cx="444500" cy="444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1516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2019300"/>
            <a:ext cx="12407900" cy="19812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서비스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41900" y="7035800"/>
            <a:ext cx="143002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42200" y="5346700"/>
            <a:ext cx="3263900" cy="3263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874000" y="6210300"/>
            <a:ext cx="2387600" cy="1511300"/>
          </a:xfrm>
          <a:prstGeom prst="rect">
            <a:avLst/>
          </a:prstGeom>
        </p:spPr>
        <p:txBody>
          <a:bodyPr anchor="t" rtlCol="false" lIns="0" tIns="27940" rIns="0" bIns="0"/>
          <a:lstStyle/>
          <a:p>
            <a:pPr algn="ctr" lvl="0">
              <a:lnSpc>
                <a:spcPct val="107899"/>
              </a:lnSpc>
            </a:pPr>
            <a:r>
              <a:rPr lang="en" sz="4399" b="false" i="false" u="none" strike="noStrike">
                <a:solidFill>
                  <a:srgbClr val="000000"/>
                </a:solidFill>
                <a:ea typeface="JejuGothic"/>
              </a:rPr>
              <a:t>실시간</a:t>
            </a:r>
          </a:p>
          <a:p>
            <a:pPr algn="ctr" lvl="0">
              <a:lnSpc>
                <a:spcPct val="107899"/>
              </a:lnSpc>
            </a:pPr>
            <a:r>
              <a:rPr lang="en" sz="4399" b="false" i="false" u="none" strike="noStrike">
                <a:solidFill>
                  <a:srgbClr val="000000"/>
                </a:solidFill>
                <a:latin typeface="JejuGothic"/>
              </a:rPr>
              <a:t>STT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79600" y="5397500"/>
            <a:ext cx="3263900" cy="3263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11400" y="6261100"/>
            <a:ext cx="2387600" cy="1511300"/>
          </a:xfrm>
          <a:prstGeom prst="rect">
            <a:avLst/>
          </a:prstGeom>
        </p:spPr>
        <p:txBody>
          <a:bodyPr anchor="t" rtlCol="false" lIns="0" tIns="27940" rIns="0" bIns="0"/>
          <a:lstStyle/>
          <a:p>
            <a:pPr algn="ctr" lvl="0">
              <a:lnSpc>
                <a:spcPct val="107899"/>
              </a:lnSpc>
            </a:pPr>
            <a:r>
              <a:rPr lang="en" sz="4400" b="false" i="false" u="none" strike="noStrike">
                <a:solidFill>
                  <a:srgbClr val="000000"/>
                </a:solidFill>
                <a:ea typeface="JejuGothic"/>
              </a:rPr>
              <a:t>전화</a:t>
            </a:r>
          </a:p>
          <a:p>
            <a:pPr algn="ctr" lvl="0">
              <a:lnSpc>
                <a:spcPct val="107899"/>
              </a:lnSpc>
            </a:pPr>
            <a:r>
              <a:rPr lang="en" sz="4400" b="false" i="false" u="none" strike="noStrike">
                <a:solidFill>
                  <a:srgbClr val="000000"/>
                </a:solidFill>
                <a:ea typeface="JejuGothic"/>
              </a:rPr>
              <a:t>수신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728700" y="5346700"/>
            <a:ext cx="3263900" cy="3263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160500" y="6184900"/>
            <a:ext cx="2387600" cy="1511300"/>
          </a:xfrm>
          <a:prstGeom prst="rect">
            <a:avLst/>
          </a:prstGeom>
        </p:spPr>
        <p:txBody>
          <a:bodyPr anchor="t" rtlCol="false" lIns="0" tIns="27940" rIns="0" bIns="0"/>
          <a:lstStyle/>
          <a:p>
            <a:pPr algn="ctr" lvl="0">
              <a:lnSpc>
                <a:spcPct val="107899"/>
              </a:lnSpc>
            </a:pPr>
            <a:r>
              <a:rPr lang="en" sz="4400" b="false" i="false" u="none" strike="noStrike">
                <a:solidFill>
                  <a:srgbClr val="FFFFFF"/>
                </a:solidFill>
                <a:latin typeface="JejuGothic"/>
              </a:rPr>
              <a:t>AI</a:t>
            </a:r>
          </a:p>
          <a:p>
            <a:pPr algn="ctr" lvl="0">
              <a:lnSpc>
                <a:spcPct val="107899"/>
              </a:lnSpc>
            </a:pPr>
            <a:r>
              <a:rPr lang="ko-KR" sz="4400" b="false" i="false" u="none" strike="noStrike">
                <a:solidFill>
                  <a:srgbClr val="FFFFFF"/>
                </a:solidFill>
                <a:ea typeface="JejuGothic"/>
              </a:rPr>
              <a:t>동시</a:t>
            </a:r>
            <a:r>
              <a:rPr lang="en-US" sz="4400" b="false" i="false" u="none" strike="noStrike">
                <a:solidFill>
                  <a:srgbClr val="FFFFFF"/>
                </a:solidFill>
                <a:latin typeface="JejuGothic"/>
              </a:rPr>
              <a:t> </a:t>
            </a:r>
            <a:r>
              <a:rPr lang="ko-KR" sz="4400" b="false" i="false" u="none" strike="noStrike">
                <a:solidFill>
                  <a:srgbClr val="FFFFFF"/>
                </a:solidFill>
                <a:ea typeface="JejuGothic"/>
              </a:rPr>
              <a:t>분석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240500" y="5397500"/>
            <a:ext cx="3263900" cy="3263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9685000" y="6261100"/>
            <a:ext cx="2387600" cy="1511300"/>
          </a:xfrm>
          <a:prstGeom prst="rect">
            <a:avLst/>
          </a:prstGeom>
        </p:spPr>
        <p:txBody>
          <a:bodyPr anchor="t" rtlCol="false" lIns="0" tIns="27940" rIns="0" bIns="0"/>
          <a:lstStyle/>
          <a:p>
            <a:pPr algn="ctr" lvl="0">
              <a:lnSpc>
                <a:spcPct val="107899"/>
              </a:lnSpc>
            </a:pPr>
            <a:r>
              <a:rPr lang="ko-KR" sz="4400" b="false" i="false" u="none" strike="noStrike">
                <a:solidFill>
                  <a:srgbClr val="000000"/>
                </a:solidFill>
                <a:ea typeface="JejuGothic"/>
              </a:rPr>
              <a:t>알림</a:t>
            </a:r>
            <a:r>
              <a:rPr lang="en-US" sz="4400" b="false" i="false" u="none" strike="noStrike">
                <a:solidFill>
                  <a:srgbClr val="000000"/>
                </a:solidFill>
                <a:latin typeface="JejuGothic"/>
              </a:rPr>
              <a:t> </a:t>
            </a:r>
            <a:r>
              <a:rPr lang="ko-KR" sz="4400" b="false" i="false" u="none" strike="noStrike">
                <a:solidFill>
                  <a:srgbClr val="000000"/>
                </a:solidFill>
                <a:ea typeface="JejuGothic"/>
              </a:rPr>
              <a:t>및</a:t>
            </a:r>
            <a:r>
              <a:rPr lang="en-US" sz="4400" b="false" i="false" u="none" strike="noStrike">
                <a:solidFill>
                  <a:srgbClr val="000000"/>
                </a:solidFill>
                <a:latin typeface="JejuGothic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4400" b="false" i="false" u="none" strike="noStrike">
                <a:solidFill>
                  <a:srgbClr val="000000"/>
                </a:solidFill>
                <a:ea typeface="JejuGothic"/>
              </a:rPr>
              <a:t>발화</a:t>
            </a:r>
            <a:r>
              <a:rPr lang="en-US" sz="4400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JejuGothic"/>
              </a:rPr>
              <a:t>차단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6954500" y="5676900"/>
            <a:ext cx="2552700" cy="50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544800" y="3987800"/>
            <a:ext cx="5676900" cy="571500"/>
          </a:xfrm>
          <a:prstGeom prst="rect">
            <a:avLst/>
          </a:prstGeom>
        </p:spPr>
        <p:txBody>
          <a:bodyPr anchor="t" rtlCol="false" lIns="0" tIns="18626" rIns="0" bIns="0"/>
          <a:lstStyle/>
          <a:p>
            <a:pPr algn="ctr" lvl="0">
              <a:lnSpc>
                <a:spcPct val="107899"/>
              </a:lnSpc>
            </a:pPr>
            <a:r>
              <a:rPr lang="ko-KR" sz="2933" b="false" i="false" u="none" strike="noStrike">
                <a:solidFill>
                  <a:srgbClr val="000000"/>
                </a:solidFill>
                <a:ea typeface="JejuGothic"/>
              </a:rPr>
              <a:t>위험</a:t>
            </a:r>
            <a:r>
              <a:rPr lang="en-US" sz="2933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2933" b="false" i="false" u="none" strike="noStrike">
                <a:solidFill>
                  <a:srgbClr val="000000"/>
                </a:solidFill>
                <a:ea typeface="JejuGothic"/>
              </a:rPr>
              <a:t>감지</a:t>
            </a:r>
            <a:r>
              <a:rPr lang="en-US" sz="2933" b="false" i="false" u="none" strike="noStrike">
                <a:solidFill>
                  <a:srgbClr val="000000"/>
                </a:solidFill>
                <a:latin typeface="JejuGothic"/>
              </a:rPr>
              <a:t> !!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tru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tru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tru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tru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tru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tru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tru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51100" y="4533900"/>
            <a:ext cx="10604500" cy="660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LG U +, KT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등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통신사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서비스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15800" y="6527800"/>
            <a:ext cx="165100" cy="673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85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65400" y="6032500"/>
            <a:ext cx="9664700" cy="24384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LLM/KoBERT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모델</a:t>
            </a:r>
            <a:r>
              <a:rPr lang="en-US" sz="3407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용량</a:t>
            </a:r>
            <a:r>
              <a:rPr lang="en-US" sz="3407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및</a:t>
            </a:r>
            <a:r>
              <a:rPr lang="en-US" sz="3407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연산</a:t>
            </a:r>
            <a:r>
              <a:rPr lang="en-US" sz="3407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리소스</a:t>
            </a:r>
            <a:r>
              <a:rPr lang="en-US" sz="3407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과다</a:t>
            </a:r>
          </a:p>
          <a:p>
            <a:pPr algn="l" lvl="1" indent="-342900" marL="342900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추론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en-US" sz="3407" b="true" i="false" u="none" strike="noStrike">
                <a:solidFill>
                  <a:srgbClr val="FC5230"/>
                </a:solidFill>
                <a:latin typeface="Pretendard Regular"/>
              </a:rPr>
              <a:t>Latency,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보안</a:t>
            </a:r>
            <a:r>
              <a:rPr lang="en-US" sz="3407" b="true" i="false" u="none" strike="noStrike">
                <a:solidFill>
                  <a:srgbClr val="FC5230"/>
                </a:solidFill>
                <a:latin typeface="Pretendard Regular"/>
              </a:rPr>
              <a:t>/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법적</a:t>
            </a:r>
            <a:r>
              <a:rPr lang="en-US" sz="3407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리스크</a:t>
            </a:r>
          </a:p>
          <a:p>
            <a:pPr algn="l" lvl="1" indent="-342900" marL="342900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비공개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재현</a:t>
            </a:r>
            <a:r>
              <a:rPr lang="en-US" sz="3407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불가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68200" y="6680200"/>
            <a:ext cx="165100" cy="673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85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49200" y="4533900"/>
            <a:ext cx="10604500" cy="660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연구</a:t>
            </a:r>
            <a:r>
              <a:rPr lang="en-US" sz="3733" b="tru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3733" b="true" i="false" u="none" strike="noStrike">
                <a:solidFill>
                  <a:srgbClr val="000000"/>
                </a:solidFill>
                <a:ea typeface="JejuGothic"/>
              </a:rPr>
              <a:t>커뮤니티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8600" y="6032500"/>
            <a:ext cx="7289800" cy="24384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공개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한정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도메인</a:t>
            </a:r>
            <a:r>
              <a:rPr lang="en-US" sz="3407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확장</a:t>
            </a:r>
            <a:r>
              <a:rPr lang="en-US" sz="3407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407" b="true" i="false" u="none" strike="noStrike">
                <a:solidFill>
                  <a:srgbClr val="FC5230"/>
                </a:solidFill>
                <a:ea typeface="Pretendard Regular"/>
              </a:rPr>
              <a:t>어려움</a:t>
            </a:r>
          </a:p>
          <a:p>
            <a:pPr algn="l" lvl="1" indent="-342900" marL="342900">
              <a:lnSpc>
                <a:spcPct val="207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경량화와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온디바이스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구현보다는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207499"/>
              </a:lnSpc>
            </a:pP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탐지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성능에</a:t>
            </a:r>
            <a:r>
              <a:rPr lang="en-US" sz="34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Pretendard Regular"/>
              </a:rPr>
              <a:t>초점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0600" y="10287000"/>
            <a:ext cx="12280900" cy="104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5874" b="false" i="false" u="none" strike="noStrike">
                <a:solidFill>
                  <a:srgbClr val="000000"/>
                </a:solidFill>
                <a:latin typeface="JejuGothic"/>
              </a:rPr>
              <a:t>"</a:t>
            </a:r>
            <a:r>
              <a:rPr lang="ko-KR" sz="5874" b="false" i="false" u="none" strike="noStrike">
                <a:solidFill>
                  <a:srgbClr val="000000"/>
                </a:solidFill>
                <a:ea typeface="JejuGothic"/>
              </a:rPr>
              <a:t>빠르더라도</a:t>
            </a:r>
            <a:r>
              <a:rPr lang="en-US" sz="5874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5874" b="false" i="false" u="none" strike="noStrike">
                <a:solidFill>
                  <a:srgbClr val="000000"/>
                </a:solidFill>
                <a:ea typeface="JejuGothic"/>
              </a:rPr>
              <a:t>숨겨진</a:t>
            </a:r>
            <a:r>
              <a:rPr lang="en-US" sz="5874" b="false" i="false" u="none" strike="noStrike">
                <a:solidFill>
                  <a:srgbClr val="000000"/>
                </a:solidFill>
                <a:latin typeface="JejuGothic"/>
              </a:rPr>
              <a:t>, </a:t>
            </a:r>
            <a:r>
              <a:rPr lang="ko-KR" sz="5874" b="false" i="false" u="none" strike="noStrike">
                <a:solidFill>
                  <a:srgbClr val="000000"/>
                </a:solidFill>
                <a:ea typeface="JejuGothic"/>
              </a:rPr>
              <a:t>정확하지만</a:t>
            </a:r>
            <a:r>
              <a:rPr lang="en-US" sz="5874" b="false" i="false" u="none" strike="noStrike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5874" b="false" i="false" u="none" strike="noStrike">
                <a:solidFill>
                  <a:srgbClr val="000000"/>
                </a:solidFill>
                <a:ea typeface="JejuGothic"/>
              </a:rPr>
              <a:t>느린</a:t>
            </a:r>
            <a:r>
              <a:rPr lang="en-US" sz="5874" b="false" i="false" u="none" strike="noStrike">
                <a:solidFill>
                  <a:srgbClr val="000000"/>
                </a:solidFill>
                <a:latin typeface="JejuGothic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3800" y="2019300"/>
            <a:ext cx="14274800" cy="19812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53200" y="3987800"/>
            <a:ext cx="5854700" cy="140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85300" y="5524500"/>
            <a:ext cx="203200" cy="20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53200" y="5854700"/>
            <a:ext cx="5854700" cy="1409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85300" y="7378700"/>
            <a:ext cx="203200" cy="20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53200" y="7708900"/>
            <a:ext cx="5854700" cy="1409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04800" y="3987800"/>
            <a:ext cx="5854700" cy="1409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824200" y="5524500"/>
            <a:ext cx="203200" cy="20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04800" y="5854700"/>
            <a:ext cx="5854700" cy="1409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824200" y="7378700"/>
            <a:ext cx="203200" cy="203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04800" y="7708900"/>
            <a:ext cx="5854700" cy="1409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807200" y="4305300"/>
            <a:ext cx="5346700" cy="774700"/>
          </a:xfrm>
          <a:prstGeom prst="rect">
            <a:avLst/>
          </a:prstGeom>
        </p:spPr>
        <p:txBody>
          <a:bodyPr anchor="ctr" rtlCol="false" lIns="0" tIns="22718" rIns="0" bIns="22718"/>
          <a:lstStyle/>
          <a:p>
            <a:pPr algn="ctr" lvl="0">
              <a:lnSpc>
                <a:spcPct val="99600"/>
              </a:lnSpc>
            </a:pPr>
            <a:r>
              <a:rPr lang="ko-KR" sz="4011" b="false" i="false" u="none" strike="noStrike" spc="80">
                <a:solidFill>
                  <a:srgbClr val="FFFFFF"/>
                </a:solidFill>
                <a:ea typeface="Pretendard Bold"/>
              </a:rPr>
              <a:t>기존</a:t>
            </a:r>
            <a:r>
              <a:rPr lang="en-US" sz="4011" b="false" i="false" u="none" strike="noStrike" spc="8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11" b="false" i="false" u="none" strike="noStrike" spc="80">
                <a:solidFill>
                  <a:srgbClr val="FFFFFF"/>
                </a:solidFill>
                <a:ea typeface="Pretendard Bold"/>
              </a:rPr>
              <a:t>연구</a:t>
            </a:r>
            <a:r>
              <a:rPr lang="en-US" sz="4011" b="false" i="false" u="none" strike="noStrike" spc="80">
                <a:solidFill>
                  <a:srgbClr val="FFFFFF"/>
                </a:solidFill>
                <a:latin typeface="Pretendard Bold"/>
              </a:rPr>
              <a:t>/</a:t>
            </a:r>
            <a:r>
              <a:rPr lang="ko-KR" sz="4011" b="false" i="false" u="none" strike="noStrike" spc="80">
                <a:solidFill>
                  <a:srgbClr val="FFFFFF"/>
                </a:solidFill>
                <a:ea typeface="Pretendard Bold"/>
              </a:rPr>
              <a:t>서비스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51700" y="6261100"/>
            <a:ext cx="4470400" cy="584200"/>
          </a:xfrm>
          <a:prstGeom prst="rect">
            <a:avLst/>
          </a:prstGeom>
        </p:spPr>
        <p:txBody>
          <a:bodyPr anchor="ctr" rtlCol="false" lIns="0" tIns="17150" rIns="0" bIns="17150"/>
          <a:lstStyle/>
          <a:p>
            <a:pPr algn="ctr" lvl="0">
              <a:lnSpc>
                <a:spcPct val="99600"/>
              </a:lnSpc>
            </a:pPr>
            <a:r>
              <a:rPr lang="ko-KR" sz="3028" b="false" i="false" u="none" strike="noStrike" spc="61">
                <a:solidFill>
                  <a:srgbClr val="6B3631"/>
                </a:solidFill>
                <a:ea typeface="Pretendard SemiBold"/>
              </a:rPr>
              <a:t>일반</a:t>
            </a:r>
            <a:r>
              <a:rPr lang="en-US" sz="3028" b="false" i="false" u="none" strike="noStrike" spc="61">
                <a:solidFill>
                  <a:srgbClr val="6B3631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6B3631"/>
                </a:solidFill>
                <a:ea typeface="Pretendard SemiBold"/>
              </a:rPr>
              <a:t>사용자</a:t>
            </a:r>
            <a:r>
              <a:rPr lang="en-US" sz="3028" b="false" i="false" u="none" strike="noStrike" spc="61">
                <a:solidFill>
                  <a:srgbClr val="6B3631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6B3631"/>
                </a:solidFill>
                <a:ea typeface="Pretendard SemiBold"/>
              </a:rPr>
              <a:t>중심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51700" y="8128000"/>
            <a:ext cx="4470400" cy="584200"/>
          </a:xfrm>
          <a:prstGeom prst="rect">
            <a:avLst/>
          </a:prstGeom>
        </p:spPr>
        <p:txBody>
          <a:bodyPr anchor="ctr" rtlCol="false" lIns="0" tIns="17150" rIns="0" bIns="17150"/>
          <a:lstStyle/>
          <a:p>
            <a:pPr algn="ctr" lvl="0">
              <a:lnSpc>
                <a:spcPct val="99600"/>
              </a:lnSpc>
            </a:pPr>
            <a:r>
              <a:rPr lang="ko-KR" sz="3028" b="false" i="false" u="none" strike="noStrike" spc="61">
                <a:solidFill>
                  <a:srgbClr val="6B3631"/>
                </a:solidFill>
                <a:ea typeface="Pretendard SemiBold"/>
              </a:rPr>
              <a:t>서버</a:t>
            </a:r>
            <a:r>
              <a:rPr lang="en-US" sz="3028" b="false" i="false" u="none" strike="noStrike" spc="61">
                <a:solidFill>
                  <a:srgbClr val="6B3631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6B3631"/>
                </a:solidFill>
                <a:ea typeface="Pretendard SemiBold"/>
              </a:rPr>
              <a:t>기반</a:t>
            </a:r>
            <a:r>
              <a:rPr lang="en-US" sz="3028" b="false" i="false" u="none" strike="noStrike" spc="61">
                <a:solidFill>
                  <a:srgbClr val="6B3631"/>
                </a:solidFill>
                <a:latin typeface="Pretendard SemiBold"/>
              </a:rPr>
              <a:t> LLM, KoBERT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33400" y="4305300"/>
            <a:ext cx="5372100" cy="774700"/>
          </a:xfrm>
          <a:prstGeom prst="rect">
            <a:avLst/>
          </a:prstGeom>
        </p:spPr>
        <p:txBody>
          <a:bodyPr anchor="ctr" rtlCol="false" lIns="0" tIns="22745" rIns="0" bIns="22745"/>
          <a:lstStyle/>
          <a:p>
            <a:pPr algn="ctr" lvl="0">
              <a:lnSpc>
                <a:spcPct val="99600"/>
              </a:lnSpc>
            </a:pPr>
            <a:r>
              <a:rPr lang="ko-KR" sz="4016" b="false" i="false" u="none" strike="noStrike" spc="80">
                <a:solidFill>
                  <a:srgbClr val="FFFFFF"/>
                </a:solidFill>
                <a:ea typeface="Pretendard Bold"/>
              </a:rPr>
              <a:t>우리가</a:t>
            </a:r>
            <a:r>
              <a:rPr lang="en-US" sz="4016" b="false" i="false" u="none" strike="noStrike" spc="8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16" b="false" i="false" u="none" strike="noStrike" spc="80">
                <a:solidFill>
                  <a:srgbClr val="FFFFFF"/>
                </a:solidFill>
                <a:ea typeface="Pretendard Bold"/>
              </a:rPr>
              <a:t>제안하는</a:t>
            </a:r>
            <a:r>
              <a:rPr lang="en-US" sz="4016" b="false" i="false" u="none" strike="noStrike" spc="8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16" b="false" i="false" u="none" strike="noStrike" spc="80">
                <a:solidFill>
                  <a:srgbClr val="FFFFFF"/>
                </a:solidFill>
                <a:ea typeface="Pretendard Bold"/>
              </a:rPr>
              <a:t>방향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90600" y="6032500"/>
            <a:ext cx="4470400" cy="1041400"/>
          </a:xfrm>
          <a:prstGeom prst="rect">
            <a:avLst/>
          </a:prstGeom>
        </p:spPr>
        <p:txBody>
          <a:bodyPr anchor="ctr" rtlCol="false" lIns="0" tIns="17150" rIns="0" bIns="17150"/>
          <a:lstStyle/>
          <a:p>
            <a:pPr algn="ctr" lvl="0">
              <a:lnSpc>
                <a:spcPct val="99600"/>
              </a:lnSpc>
            </a:pP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개인정보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처리자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도메인을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포함한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확장형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탐지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90600" y="8128000"/>
            <a:ext cx="4470400" cy="584200"/>
          </a:xfrm>
          <a:prstGeom prst="rect">
            <a:avLst/>
          </a:prstGeom>
        </p:spPr>
        <p:txBody>
          <a:bodyPr anchor="ctr" rtlCol="false" lIns="0" tIns="17150" rIns="0" bIns="17150"/>
          <a:lstStyle/>
          <a:p>
            <a:pPr algn="ctr" lvl="0">
              <a:lnSpc>
                <a:spcPct val="99600"/>
              </a:lnSpc>
            </a:pP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경량형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온디바이스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모델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85300" y="9258300"/>
            <a:ext cx="203200" cy="203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553200" y="9575800"/>
            <a:ext cx="5854700" cy="1409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824200" y="9258300"/>
            <a:ext cx="203200" cy="203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004800" y="9575800"/>
            <a:ext cx="5854700" cy="1409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7251700" y="9867900"/>
            <a:ext cx="4457700" cy="850900"/>
          </a:xfrm>
          <a:prstGeom prst="rect">
            <a:avLst/>
          </a:prstGeom>
        </p:spPr>
        <p:txBody>
          <a:bodyPr anchor="ctr" rtlCol="false" lIns="0" tIns="33378" rIns="0" bIns="33378"/>
          <a:lstStyle/>
          <a:p>
            <a:pPr algn="ctr" lvl="0">
              <a:lnSpc>
                <a:spcPct val="99600"/>
              </a:lnSpc>
            </a:pPr>
            <a:r>
              <a:rPr lang="ko-KR" sz="2628" b="false" i="false" u="none" strike="noStrike" spc="53">
                <a:solidFill>
                  <a:srgbClr val="6B3631"/>
                </a:solidFill>
                <a:ea typeface="Pretendard SemiBold"/>
              </a:rPr>
              <a:t>자사</a:t>
            </a:r>
            <a:r>
              <a:rPr lang="en-US" sz="2628" b="false" i="false" u="none" strike="noStrike" spc="53">
                <a:solidFill>
                  <a:srgbClr val="6B3631"/>
                </a:solidFill>
                <a:latin typeface="Pretendard SemiBold"/>
              </a:rPr>
              <a:t> </a:t>
            </a:r>
            <a:r>
              <a:rPr lang="ko-KR" sz="2628" b="false" i="false" u="none" strike="noStrike" spc="53">
                <a:solidFill>
                  <a:srgbClr val="6B3631"/>
                </a:solidFill>
                <a:ea typeface="Pretendard SemiBold"/>
              </a:rPr>
              <a:t>비공개</a:t>
            </a:r>
            <a:r>
              <a:rPr lang="en-US" sz="2628" b="false" i="false" u="none" strike="noStrike" spc="53">
                <a:solidFill>
                  <a:srgbClr val="6B3631"/>
                </a:solidFill>
                <a:latin typeface="Pretendard SemiBold"/>
              </a:rPr>
              <a:t> </a:t>
            </a:r>
            <a:r>
              <a:rPr lang="ko-KR" sz="2628" b="false" i="false" u="none" strike="noStrike" spc="53">
                <a:solidFill>
                  <a:srgbClr val="6B3631"/>
                </a:solidFill>
                <a:ea typeface="Pretendard SemiBold"/>
              </a:rPr>
              <a:t>데이터</a:t>
            </a:r>
          </a:p>
          <a:p>
            <a:pPr algn="ctr" lvl="0">
              <a:lnSpc>
                <a:spcPct val="99600"/>
              </a:lnSpc>
            </a:pPr>
            <a:r>
              <a:rPr lang="ko-KR" sz="2628" b="false" i="false" u="none" strike="noStrike" spc="53">
                <a:solidFill>
                  <a:srgbClr val="6B3631"/>
                </a:solidFill>
                <a:ea typeface="Pretendard SemiBold"/>
              </a:rPr>
              <a:t>제한적</a:t>
            </a:r>
            <a:r>
              <a:rPr lang="en-US" sz="2628" b="false" i="false" u="none" strike="noStrike" spc="53">
                <a:solidFill>
                  <a:srgbClr val="6B3631"/>
                </a:solidFill>
                <a:latin typeface="Pretendard SemiBold"/>
              </a:rPr>
              <a:t>·</a:t>
            </a:r>
            <a:r>
              <a:rPr lang="ko-KR" sz="2628" b="false" i="false" u="none" strike="noStrike" spc="53">
                <a:solidFill>
                  <a:srgbClr val="6B3631"/>
                </a:solidFill>
                <a:ea typeface="Pretendard SemiBold"/>
              </a:rPr>
              <a:t>편향된</a:t>
            </a:r>
            <a:r>
              <a:rPr lang="en-US" sz="2628" b="false" i="false" u="none" strike="noStrike" spc="53">
                <a:solidFill>
                  <a:srgbClr val="6B3631"/>
                </a:solidFill>
                <a:latin typeface="Pretendard SemiBold"/>
              </a:rPr>
              <a:t> </a:t>
            </a:r>
            <a:r>
              <a:rPr lang="ko-KR" sz="2628" b="false" i="false" u="none" strike="noStrike" spc="53">
                <a:solidFill>
                  <a:srgbClr val="6B3631"/>
                </a:solidFill>
                <a:ea typeface="Pretendard SemiBold"/>
              </a:rPr>
              <a:t>공개</a:t>
            </a:r>
            <a:r>
              <a:rPr lang="en-US" sz="2628" b="false" i="false" u="none" strike="noStrike" spc="53">
                <a:solidFill>
                  <a:srgbClr val="6B3631"/>
                </a:solidFill>
                <a:latin typeface="Pretendard SemiBold"/>
              </a:rPr>
              <a:t> </a:t>
            </a:r>
            <a:r>
              <a:rPr lang="ko-KR" sz="2628" b="false" i="false" u="none" strike="noStrike" spc="53">
                <a:solidFill>
                  <a:srgbClr val="6B3631"/>
                </a:solidFill>
                <a:ea typeface="Pretendard SemiBold"/>
              </a:rPr>
              <a:t>데이터</a:t>
            </a:r>
            <a:r>
              <a:rPr lang="en-US" sz="2628" b="false" i="false" u="none" strike="noStrike" spc="53">
                <a:solidFill>
                  <a:srgbClr val="6B3631"/>
                </a:solidFill>
                <a:latin typeface="Pretendard SemiBold"/>
              </a:rPr>
              <a:t> </a:t>
            </a:r>
            <a:r>
              <a:rPr lang="ko-KR" sz="2628" b="false" i="false" u="none" strike="noStrike" spc="53">
                <a:solidFill>
                  <a:srgbClr val="6B3631"/>
                </a:solidFill>
                <a:ea typeface="Pretendard SemiBold"/>
              </a:rPr>
              <a:t>기반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90600" y="9766300"/>
            <a:ext cx="4470400" cy="1041400"/>
          </a:xfrm>
          <a:prstGeom prst="rect">
            <a:avLst/>
          </a:prstGeom>
        </p:spPr>
        <p:txBody>
          <a:bodyPr anchor="ctr" rtlCol="false" lIns="0" tIns="17150" rIns="0" bIns="17150"/>
          <a:lstStyle/>
          <a:p>
            <a:pPr algn="ctr" lvl="0">
              <a:lnSpc>
                <a:spcPct val="99600"/>
              </a:lnSpc>
            </a:pP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공개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데이터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기반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실험구조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+LM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활용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생성</a:t>
            </a:r>
            <a:r>
              <a:rPr lang="en-US" sz="3028" b="false" i="false" u="none" strike="noStrike" spc="61">
                <a:solidFill>
                  <a:srgbClr val="20355A"/>
                </a:solidFill>
                <a:latin typeface="Pretendard SemiBold"/>
              </a:rPr>
              <a:t> </a:t>
            </a:r>
            <a:r>
              <a:rPr lang="ko-KR" sz="3028" b="false" i="false" u="none" strike="noStrike" spc="61">
                <a:solidFill>
                  <a:srgbClr val="20355A"/>
                </a:solidFill>
                <a:ea typeface="Pretendard SemiBold"/>
              </a:rPr>
              <a:t>데이터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60200" y="6184900"/>
            <a:ext cx="177800" cy="736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19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25300" y="6350000"/>
            <a:ext cx="177800" cy="736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19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385300" y="11125200"/>
            <a:ext cx="203200" cy="203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553200" y="11455400"/>
            <a:ext cx="5854700" cy="1409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824200" y="11125200"/>
            <a:ext cx="203200" cy="203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004800" y="11455400"/>
            <a:ext cx="5854700" cy="14097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7251700" y="11874500"/>
            <a:ext cx="4470400" cy="584200"/>
          </a:xfrm>
          <a:prstGeom prst="rect">
            <a:avLst/>
          </a:prstGeom>
        </p:spPr>
        <p:txBody>
          <a:bodyPr anchor="ctr" rtlCol="false" lIns="0" tIns="17150" rIns="0" bIns="17150"/>
          <a:lstStyle/>
          <a:p>
            <a:pPr algn="ctr" lvl="0">
              <a:lnSpc>
                <a:spcPct val="99600"/>
              </a:lnSpc>
            </a:pPr>
            <a:r>
              <a:rPr lang="en" sz="3028" b="false" i="false" u="none" strike="noStrike" spc="61">
                <a:solidFill>
                  <a:srgbClr val="6B3631"/>
                </a:solidFill>
                <a:ea typeface="Pretendard SemiBold"/>
              </a:rPr>
              <a:t>낮음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90600" y="11874500"/>
            <a:ext cx="4470400" cy="584200"/>
          </a:xfrm>
          <a:prstGeom prst="rect">
            <a:avLst/>
          </a:prstGeom>
        </p:spPr>
        <p:txBody>
          <a:bodyPr anchor="ctr" rtlCol="false" lIns="0" tIns="17150" rIns="0" bIns="17150"/>
          <a:lstStyle/>
          <a:p>
            <a:pPr algn="ctr" lvl="0">
              <a:lnSpc>
                <a:spcPct val="99600"/>
              </a:lnSpc>
            </a:pPr>
            <a:r>
              <a:rPr lang="en" sz="3028" b="false" i="false" u="none" strike="noStrike" spc="61">
                <a:solidFill>
                  <a:srgbClr val="20355A"/>
                </a:solidFill>
                <a:ea typeface="Pretendard SemiBold"/>
              </a:rPr>
              <a:t>높음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457700" y="6197600"/>
            <a:ext cx="1549400" cy="73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true" i="false" u="none" strike="noStrike">
                <a:solidFill>
                  <a:srgbClr val="000000"/>
                </a:solidFill>
                <a:ea typeface="Pretendard Regular"/>
              </a:rPr>
              <a:t>도메인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806700" y="8051800"/>
            <a:ext cx="3200400" cy="73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탐지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933700" y="9918700"/>
            <a:ext cx="3073400" cy="73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접근성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390900" y="11772900"/>
            <a:ext cx="2603500" cy="73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연구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재현성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03600" y="12077700"/>
            <a:ext cx="14744700" cy="64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처리자</a:t>
            </a: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대상</a:t>
            </a: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보이스피싱</a:t>
            </a: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대화가</a:t>
            </a: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정상으로</a:t>
            </a: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true" i="false" u="none" strike="noStrike">
                <a:solidFill>
                  <a:srgbClr val="FC5230"/>
                </a:solidFill>
                <a:ea typeface="Pretendard Regular"/>
              </a:rPr>
              <a:t>누락될</a:t>
            </a:r>
            <a:r>
              <a:rPr lang="en-US" sz="3673" b="tru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673" b="true" i="false" u="none" strike="noStrike">
                <a:solidFill>
                  <a:srgbClr val="FC5230"/>
                </a:solidFill>
                <a:ea typeface="Pretendard Regular"/>
              </a:rPr>
              <a:t>가능성</a:t>
            </a: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높다고</a:t>
            </a: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예상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02600" y="11112500"/>
            <a:ext cx="5359400" cy="64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데이터셋</a:t>
            </a: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부족</a:t>
            </a: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367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673" b="true" i="false" u="none" strike="noStrike">
                <a:solidFill>
                  <a:srgbClr val="000000"/>
                </a:solidFill>
                <a:ea typeface="Pretendard Regular"/>
              </a:rPr>
              <a:t>편향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33300" y="5740400"/>
            <a:ext cx="3822700" cy="382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326100" y="5740400"/>
            <a:ext cx="3822700" cy="382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76800" y="4254500"/>
            <a:ext cx="5321300" cy="1193800"/>
          </a:xfrm>
          <a:prstGeom prst="rect">
            <a:avLst/>
          </a:prstGeom>
          <a:effectLst>
            <a:outerShdw dir="2700000" dist="91986" blurRad="0">
              <a:srgbClr val="787878">
                <a:alpha val="10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17830800" y="4216400"/>
            <a:ext cx="4991100" cy="939800"/>
          </a:xfrm>
          <a:prstGeom prst="rect">
            <a:avLst/>
          </a:prstGeom>
        </p:spPr>
        <p:txBody>
          <a:bodyPr anchor="ctr" rtlCol="false" lIns="0" tIns="8756" rIns="0" bIns="8756"/>
          <a:lstStyle/>
          <a:p>
            <a:pPr algn="ctr" lvl="0">
              <a:lnSpc>
                <a:spcPct val="112050"/>
              </a:lnSpc>
            </a:pP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DB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테이블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,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인스턴스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명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, IP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주소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,</a:t>
            </a:r>
          </a:p>
          <a:p>
            <a:pPr algn="ctr" lvl="0">
              <a:lnSpc>
                <a:spcPct val="112050"/>
              </a:lnSpc>
            </a:pP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접근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권한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,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로그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기록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,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접근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기록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 . . 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84000" y="4254500"/>
            <a:ext cx="5321300" cy="1193800"/>
          </a:xfrm>
          <a:prstGeom prst="rect">
            <a:avLst/>
          </a:prstGeom>
          <a:effectLst>
            <a:outerShdw dir="2700000" dist="91986" blurRad="0">
              <a:srgbClr val="787878">
                <a:alpha val="100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11925300" y="4229100"/>
            <a:ext cx="4991100" cy="927100"/>
          </a:xfrm>
          <a:prstGeom prst="rect">
            <a:avLst/>
          </a:prstGeom>
        </p:spPr>
        <p:txBody>
          <a:bodyPr anchor="ctr" rtlCol="false" lIns="0" tIns="8756" rIns="0" bIns="8756"/>
          <a:lstStyle/>
          <a:p>
            <a:pPr algn="ctr" lvl="0">
              <a:lnSpc>
                <a:spcPct val="112050"/>
              </a:lnSpc>
            </a:pP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이름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,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주민등록번호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,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전화번호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, </a:t>
            </a:r>
          </a:p>
          <a:p>
            <a:pPr algn="ctr" lvl="0">
              <a:lnSpc>
                <a:spcPct val="112050"/>
              </a:lnSpc>
            </a:pP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계좌번호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,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은행명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, </a:t>
            </a:r>
            <a:r>
              <a:rPr lang="ko-KR" sz="2676" b="false" i="false" u="none" strike="noStrike" spc="-134">
                <a:solidFill>
                  <a:srgbClr val="FFFFFF"/>
                </a:solidFill>
                <a:ea typeface="THECandykissmiri"/>
              </a:rPr>
              <a:t>카드번호</a:t>
            </a:r>
            <a:r>
              <a:rPr lang="en-US" sz="2676" b="false" i="false" u="none" strike="noStrike" spc="-134">
                <a:solidFill>
                  <a:srgbClr val="FFFFFF"/>
                </a:solidFill>
                <a:latin typeface="THECandykissmiri"/>
              </a:rPr>
              <a:t> . . 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7000" y="9766300"/>
            <a:ext cx="3162300" cy="660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768" b="true" i="false" u="none" strike="noStrike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sz="3768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68" b="true" i="false" u="none" strike="noStrike">
                <a:solidFill>
                  <a:srgbClr val="000000"/>
                </a:solidFill>
                <a:ea typeface="Pretendard Regular"/>
              </a:rPr>
              <a:t>보이스피싱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11300" y="6032500"/>
            <a:ext cx="139700" cy="596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455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262600" y="9766300"/>
            <a:ext cx="4114800" cy="660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768" b="true" i="false" u="none" strike="noStrike">
                <a:solidFill>
                  <a:srgbClr val="000000"/>
                </a:solidFill>
                <a:ea typeface="Pretendard Regular"/>
              </a:rPr>
              <a:t>개인정보</a:t>
            </a:r>
            <a:r>
              <a:rPr lang="en-US" sz="3768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68" b="true" i="false" u="none" strike="noStrike">
                <a:solidFill>
                  <a:srgbClr val="000000"/>
                </a:solidFill>
                <a:ea typeface="Pretendard Regular"/>
              </a:rPr>
              <a:t>처리자</a:t>
            </a:r>
            <a:r>
              <a:rPr lang="en-US" sz="3768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68" b="true" i="false" u="none" strike="noStrike">
                <a:solidFill>
                  <a:srgbClr val="000000"/>
                </a:solidFill>
                <a:ea typeface="Pretendard Regular"/>
              </a:rPr>
              <a:t>대상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98600" y="6464300"/>
            <a:ext cx="165100" cy="673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85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51000" y="6616700"/>
            <a:ext cx="165100" cy="673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85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05000" y="4368800"/>
            <a:ext cx="5956300" cy="1435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5540" b="true" i="false" u="none" strike="noStrike">
                <a:solidFill>
                  <a:srgbClr val="000000"/>
                </a:solidFill>
                <a:latin typeface="Pretendard Regular"/>
              </a:rPr>
              <a:t>Open Source Data</a:t>
            </a:r>
          </a:p>
          <a:p>
            <a:pPr algn="ctr" lvl="0">
              <a:lnSpc>
                <a:spcPct val="116199"/>
              </a:lnSpc>
            </a:pPr>
            <a:r>
              <a:rPr lang="en-US" sz="2607" b="tru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607" b="true" i="false" u="none" strike="noStrike">
                <a:solidFill>
                  <a:srgbClr val="000000"/>
                </a:solidFill>
                <a:ea typeface="Pretendard Regular"/>
              </a:rPr>
              <a:t>이하</a:t>
            </a:r>
            <a:r>
              <a:rPr lang="en-US" sz="2607" b="true" i="false" u="none" strike="noStrike">
                <a:solidFill>
                  <a:srgbClr val="000000"/>
                </a:solidFill>
                <a:latin typeface="Pretendard Regular"/>
              </a:rPr>
              <a:t> OS </a:t>
            </a:r>
            <a:r>
              <a:rPr lang="ko-KR" sz="2607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607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399999">
            <a:off x="8128000" y="7556500"/>
            <a:ext cx="5905500" cy="50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032000" y="6489700"/>
            <a:ext cx="4495800" cy="1079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140" b="false" i="false" u="none" strike="noStrike">
                <a:solidFill>
                  <a:srgbClr val="000000"/>
                </a:solidFill>
                <a:latin typeface="Pretendard Bold"/>
              </a:rPr>
              <a:t>KorCCVi v2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32000" y="8255000"/>
            <a:ext cx="2768600" cy="1079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140" b="false" i="false" u="none" strike="noStrike">
                <a:solidFill>
                  <a:srgbClr val="000000"/>
                </a:solidFill>
                <a:latin typeface="Pretendard Bold"/>
              </a:rPr>
              <a:t>AI hub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83400" y="6604000"/>
            <a:ext cx="3378200" cy="965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740" b="false" i="false" u="none" strike="noStrike">
                <a:solidFill>
                  <a:srgbClr val="000000"/>
                </a:solidFill>
                <a:ea typeface="Pretendard Regular"/>
              </a:rPr>
              <a:t>금융감독원</a:t>
            </a:r>
            <a:r>
              <a:rPr lang="en-US" sz="274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40" b="false" i="false" u="none" strike="noStrike">
                <a:solidFill>
                  <a:srgbClr val="000000"/>
                </a:solidFill>
                <a:ea typeface="Pretendard Regular"/>
              </a:rPr>
              <a:t>검찰청</a:t>
            </a:r>
            <a:r>
              <a:rPr lang="en-US" sz="27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4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16199"/>
              </a:lnSpc>
            </a:pPr>
            <a:r>
              <a:rPr lang="ko-KR" sz="2740" b="false" i="false" u="none" strike="noStrike">
                <a:solidFill>
                  <a:srgbClr val="000000"/>
                </a:solidFill>
                <a:ea typeface="Pretendard Regular"/>
              </a:rPr>
              <a:t>보이스피싱</a:t>
            </a:r>
            <a:r>
              <a:rPr lang="en-US" sz="27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4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7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40" b="false" i="false" u="none" strike="noStrike">
                <a:solidFill>
                  <a:srgbClr val="000000"/>
                </a:solidFill>
                <a:ea typeface="Pretendard Regular"/>
              </a:rPr>
              <a:t>확보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83400" y="8559800"/>
            <a:ext cx="3378200" cy="48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740" b="false" i="false" u="none" strike="noStrike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sz="27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40" b="false" i="false" u="none" strike="noStrike">
                <a:solidFill>
                  <a:srgbClr val="000000"/>
                </a:solidFill>
                <a:ea typeface="Pretendard Regular"/>
              </a:rPr>
              <a:t>대화</a:t>
            </a:r>
            <a:r>
              <a:rPr lang="en-US" sz="27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40" b="false" i="false" u="none" strike="noStrike">
                <a:solidFill>
                  <a:srgbClr val="000000"/>
                </a:solidFill>
                <a:ea typeface="Pretendard Regular"/>
              </a:rPr>
              <a:t>데이터셋</a:t>
            </a:r>
            <a:r>
              <a:rPr lang="en-US" sz="274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40" b="false" i="false" u="none" strike="noStrike">
                <a:solidFill>
                  <a:srgbClr val="000000"/>
                </a:solidFill>
                <a:ea typeface="Pretendard Regular"/>
              </a:rPr>
              <a:t>확보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97800" y="4787900"/>
            <a:ext cx="1447800" cy="210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0" y="4787900"/>
            <a:ext cx="2108200" cy="2108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94900" y="5207000"/>
            <a:ext cx="4318000" cy="1257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93400" y="7543800"/>
            <a:ext cx="1625600" cy="162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35900" y="7543800"/>
            <a:ext cx="1625600" cy="1625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200400" y="5207000"/>
            <a:ext cx="35814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사용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모델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25700" y="7962900"/>
            <a:ext cx="43561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도메인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5100" y="10579100"/>
            <a:ext cx="53467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35900" y="10706100"/>
            <a:ext cx="3327400" cy="1473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모델별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3000</a:t>
            </a:r>
          </a:p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도메인별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1500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57000" y="10833100"/>
            <a:ext cx="7467600" cy="1003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 </a:t>
            </a:r>
            <a:r>
              <a:rPr lang="en" sz="5673" b="true" i="false" u="none" strike="noStrike">
                <a:solidFill>
                  <a:srgbClr val="000000"/>
                </a:solidFill>
                <a:latin typeface="Pretendard Regular"/>
              </a:rPr>
              <a:t>9000 </a:t>
            </a:r>
            <a:r>
              <a:rPr lang="en" sz="4207" b="true" i="false" u="none" strike="noStrike">
                <a:solidFill>
                  <a:srgbClr val="000000"/>
                </a:solidFill>
                <a:ea typeface="Pretendard Regular"/>
              </a:rPr>
              <a:t>여건</a:t>
            </a:r>
            <a:r>
              <a:rPr lang="en" sz="5673" b="tru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대화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88300" y="9169400"/>
            <a:ext cx="14605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407" b="false" i="false" u="none" strike="noStrike">
                <a:solidFill>
                  <a:srgbClr val="000000"/>
                </a:solidFill>
                <a:latin typeface="Pretendard Regular"/>
              </a:rPr>
              <a:t>normal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44200" y="9169400"/>
            <a:ext cx="16256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407" b="false" i="false" u="none" strike="noStrike">
                <a:solidFill>
                  <a:srgbClr val="000000"/>
                </a:solidFill>
                <a:latin typeface="Pretendard Regular"/>
              </a:rPr>
              <a:t>specific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771900" y="8559800"/>
            <a:ext cx="67691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270000" cy="334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114000" y="12395200"/>
            <a:ext cx="1270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75700" y="12395200"/>
            <a:ext cx="444500" cy="44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63800" y="20828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fals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fals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20000" y="965200"/>
            <a:ext cx="1612900" cy="4064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244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Heebo Light"/>
              </a:rPr>
              <a:t>  |  p.08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3800" y="965200"/>
            <a:ext cx="12001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2025 KISIA AI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보안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기술개발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교육과정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개인정보반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3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Heebo 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Heebo Light"/>
              </a:rPr>
              <a:t>발표자료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54700" y="12407900"/>
            <a:ext cx="2870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r" lvl="0">
              <a:lnSpc>
                <a:spcPct val="99600"/>
              </a:lnSpc>
            </a:pPr>
            <a:r>
              <a:rPr lang="en" sz="2400" b="false" i="false" u="none" strike="noStrike" spc="-24">
                <a:solidFill>
                  <a:srgbClr val="000000"/>
                </a:solidFill>
                <a:latin typeface="JejuGothic"/>
              </a:rPr>
              <a:t>AIRDROP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81500" y="5588000"/>
            <a:ext cx="32893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단어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패턴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학습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10500" y="5270500"/>
            <a:ext cx="1409700" cy="140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10500" y="7467600"/>
            <a:ext cx="1409700" cy="1320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429000" y="7747000"/>
            <a:ext cx="42545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요청의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정당성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63800" y="9906000"/>
            <a:ext cx="52070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대화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흐름의</a:t>
            </a:r>
            <a:r>
              <a:rPr lang="en-US" sz="4358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358" b="false" i="false" u="none" strike="noStrike">
                <a:solidFill>
                  <a:srgbClr val="000000"/>
                </a:solidFill>
                <a:ea typeface="Pretendard Bold"/>
              </a:rPr>
              <a:t>자연스러움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10500" y="9588500"/>
            <a:ext cx="1409700" cy="132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264900" y="5270500"/>
            <a:ext cx="9690100" cy="6540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201400" y="4292600"/>
            <a:ext cx="3530600" cy="73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시나리오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다양성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58000" y="8483600"/>
            <a:ext cx="6769100" cy="50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463800" y="-43637200"/>
            <a:ext cx="12458700" cy="1663700"/>
          </a:xfrm>
          <a:prstGeom prst="rect">
            <a:avLst/>
          </a:prstGeom>
        </p:spPr>
        <p:txBody>
          <a:bodyPr anchor="t" rtlCol="false" lIns="0" tIns="237066" rIns="0" bIns="0"/>
          <a:lstStyle/>
          <a:p>
            <a:pPr algn="l" lvl="0">
              <a:lnSpc>
                <a:spcPct val="83000"/>
              </a:lnSpc>
            </a:pPr>
            <a:r>
              <a:rPr lang="ko-KR" sz="9333" b="true" i="false" u="none" strike="noStrike" spc="-467">
                <a:solidFill>
                  <a:srgbClr val="000000"/>
                </a:solidFill>
                <a:ea typeface="JejuGothic"/>
              </a:rPr>
              <a:t>맥락</a:t>
            </a:r>
            <a:r>
              <a:rPr lang="en-US" sz="9333" b="tru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true" i="false" u="none" strike="noStrike" spc="-467">
                <a:solidFill>
                  <a:srgbClr val="000000"/>
                </a:solidFill>
                <a:ea typeface="JejuGothic"/>
              </a:rPr>
              <a:t>탐지</a:t>
            </a:r>
            <a:r>
              <a:rPr lang="en-US" sz="9333" b="tru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true" i="false" u="none" strike="noStrike" spc="-467">
                <a:solidFill>
                  <a:srgbClr val="000000"/>
                </a:solidFill>
                <a:ea typeface="JejuGothic"/>
              </a:rPr>
              <a:t>모델</a:t>
            </a:r>
            <a:r>
              <a:rPr lang="en-US" sz="9333" b="true" i="false" u="none" strike="noStrike" spc="-467">
                <a:solidFill>
                  <a:srgbClr val="000000"/>
                </a:solidFill>
                <a:latin typeface="JejuGothic"/>
              </a:rPr>
              <a:t> </a:t>
            </a:r>
            <a:r>
              <a:rPr lang="ko-KR" sz="9333" b="true" i="false" u="none" strike="noStrike" spc="-467">
                <a:solidFill>
                  <a:srgbClr val="000000"/>
                </a:solidFill>
                <a:ea typeface="JejuGothic"/>
              </a:rPr>
              <a:t>개발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